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8"/>
  </p:notesMasterIdLst>
  <p:sldIdLst>
    <p:sldId id="278" r:id="rId2"/>
    <p:sldId id="280" r:id="rId3"/>
    <p:sldId id="281" r:id="rId4"/>
    <p:sldId id="283" r:id="rId5"/>
    <p:sldId id="284" r:id="rId6"/>
    <p:sldId id="282" r:id="rId7"/>
  </p:sldIdLst>
  <p:sldSz cx="9144000" cy="6858000" type="screen4x3"/>
  <p:notesSz cx="6797675" cy="9928225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4182" autoAdjust="0"/>
  </p:normalViewPr>
  <p:slideViewPr>
    <p:cSldViewPr>
      <p:cViewPr varScale="1">
        <p:scale>
          <a:sx n="69" d="100"/>
          <a:sy n="69" d="100"/>
        </p:scale>
        <p:origin x="-141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4FBD7B1-78EA-40F1-BFF2-5CA2C71E365A}" type="doc">
      <dgm:prSet loTypeId="urn:microsoft.com/office/officeart/2005/8/layout/vList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F4FC51CC-33EE-49AC-BEFF-435CC1F1CE32}">
      <dgm:prSet phldrT="[Testo]" custT="1"/>
      <dgm:spPr/>
      <dgm:t>
        <a:bodyPr/>
        <a:lstStyle/>
        <a:p>
          <a:r>
            <a:rPr lang="it-IT" sz="1800" b="1" dirty="0" smtClean="0"/>
            <a:t>AZIONI LEGATE ALL’EMERGENZA</a:t>
          </a:r>
          <a:endParaRPr lang="it-IT" dirty="0"/>
        </a:p>
      </dgm:t>
    </dgm:pt>
    <dgm:pt modelId="{AC55AA4D-47C2-470A-BB82-D034CCC9CBF8}" type="parTrans" cxnId="{BC2CE7F5-C56F-43CA-88E7-E951C93D4A6C}">
      <dgm:prSet/>
      <dgm:spPr/>
      <dgm:t>
        <a:bodyPr/>
        <a:lstStyle/>
        <a:p>
          <a:endParaRPr lang="it-IT"/>
        </a:p>
      </dgm:t>
    </dgm:pt>
    <dgm:pt modelId="{9E625406-986C-461C-A6B2-14141A4A1B10}" type="sibTrans" cxnId="{BC2CE7F5-C56F-43CA-88E7-E951C93D4A6C}">
      <dgm:prSet/>
      <dgm:spPr/>
      <dgm:t>
        <a:bodyPr/>
        <a:lstStyle/>
        <a:p>
          <a:endParaRPr lang="it-IT"/>
        </a:p>
      </dgm:t>
    </dgm:pt>
    <dgm:pt modelId="{9CF5EDFA-C5E9-4BE0-965E-9B39049FA447}">
      <dgm:prSet phldrT="[Testo]" custT="1"/>
      <dgm:spPr/>
      <dgm:t>
        <a:bodyPr/>
        <a:lstStyle/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sz="1400" dirty="0" smtClean="0"/>
            <a:t>Proroga di </a:t>
          </a:r>
          <a:r>
            <a:rPr lang="it-IT" sz="1400" b="1" dirty="0" smtClean="0"/>
            <a:t>2 anni</a:t>
          </a:r>
          <a:r>
            <a:rPr lang="it-IT" sz="1400" dirty="0" smtClean="0"/>
            <a:t> permessi, autorizzazioni </a:t>
          </a:r>
          <a:r>
            <a:rPr lang="it-IT" sz="1400" dirty="0" err="1" smtClean="0"/>
            <a:t>ecc</a:t>
          </a:r>
          <a:r>
            <a:rPr lang="it-IT" sz="1400" dirty="0" smtClean="0"/>
            <a:t> in scadenza dal </a:t>
          </a:r>
          <a:r>
            <a:rPr lang="it-IT" sz="1400" b="1" dirty="0" smtClean="0"/>
            <a:t>31gennaio 2020</a:t>
          </a:r>
          <a:endParaRPr lang="it-IT" sz="1400" dirty="0"/>
        </a:p>
      </dgm:t>
    </dgm:pt>
    <dgm:pt modelId="{BA0FADEF-1CC0-41FA-90D2-293ADB997F1B}" type="parTrans" cxnId="{E30AE9B5-7366-41B9-B3F0-786874808BAA}">
      <dgm:prSet/>
      <dgm:spPr/>
      <dgm:t>
        <a:bodyPr/>
        <a:lstStyle/>
        <a:p>
          <a:endParaRPr lang="it-IT"/>
        </a:p>
      </dgm:t>
    </dgm:pt>
    <dgm:pt modelId="{2A5EE557-54DC-45D7-929F-B10D66D13049}" type="sibTrans" cxnId="{E30AE9B5-7366-41B9-B3F0-786874808BAA}">
      <dgm:prSet/>
      <dgm:spPr/>
      <dgm:t>
        <a:bodyPr/>
        <a:lstStyle/>
        <a:p>
          <a:endParaRPr lang="it-IT"/>
        </a:p>
      </dgm:t>
    </dgm:pt>
    <dgm:pt modelId="{F773AAB4-4A93-4755-B934-F047EA7F5B21}">
      <dgm:prSet phldrT="[Testo]" custT="1"/>
      <dgm:spPr/>
      <dgm:t>
        <a:bodyPr/>
        <a:lstStyle/>
        <a:p>
          <a:r>
            <a:rPr lang="it-IT" sz="1800" b="1" dirty="0" smtClean="0"/>
            <a:t>INTERVENTI  DI CARATTERE GENERALE</a:t>
          </a:r>
          <a:endParaRPr lang="it-IT" dirty="0"/>
        </a:p>
      </dgm:t>
    </dgm:pt>
    <dgm:pt modelId="{86FCDD95-59D8-4981-9987-B57E96BFC5D8}" type="parTrans" cxnId="{94C8BBE6-B9F6-4A1B-9EDC-46178FE540A8}">
      <dgm:prSet/>
      <dgm:spPr/>
      <dgm:t>
        <a:bodyPr/>
        <a:lstStyle/>
        <a:p>
          <a:endParaRPr lang="it-IT"/>
        </a:p>
      </dgm:t>
    </dgm:pt>
    <dgm:pt modelId="{399BB5C9-9C0E-4257-8E99-B431CD60BF0C}" type="sibTrans" cxnId="{94C8BBE6-B9F6-4A1B-9EDC-46178FE540A8}">
      <dgm:prSet/>
      <dgm:spPr/>
      <dgm:t>
        <a:bodyPr/>
        <a:lstStyle/>
        <a:p>
          <a:endParaRPr lang="it-IT"/>
        </a:p>
      </dgm:t>
    </dgm:pt>
    <dgm:pt modelId="{1A910AA3-B9BD-408B-B869-F8BEF8DFC359}">
      <dgm:prSet phldrT="[Testo]" custT="1"/>
      <dgm:spPr/>
      <dgm:t>
        <a:bodyPr/>
        <a:lstStyle/>
        <a:p>
          <a:pPr marL="57150" indent="0" algn="just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it-IT" sz="1400" b="1" dirty="0" smtClean="0"/>
            <a:t>Semplificazioni documentali : </a:t>
          </a:r>
          <a:r>
            <a:rPr lang="it-IT" sz="1400" dirty="0" smtClean="0"/>
            <a:t>eliminare l’obbligo di allegare al momento dell’istanza progetti e relazioni che non siano quelli edilizi o finalizzati ad acquisire autorizzazioni/assenso</a:t>
          </a:r>
          <a:endParaRPr lang="it-IT" sz="1400" dirty="0"/>
        </a:p>
      </dgm:t>
    </dgm:pt>
    <dgm:pt modelId="{734CB2AE-D26B-49C4-8A3E-A8DF1786E27D}" type="parTrans" cxnId="{E89C6C7B-7892-4C66-8106-C008C376FED6}">
      <dgm:prSet/>
      <dgm:spPr/>
      <dgm:t>
        <a:bodyPr/>
        <a:lstStyle/>
        <a:p>
          <a:endParaRPr lang="it-IT"/>
        </a:p>
      </dgm:t>
    </dgm:pt>
    <dgm:pt modelId="{6A5EC234-2D90-45EE-BC09-01E18C44B7DA}" type="sibTrans" cxnId="{E89C6C7B-7892-4C66-8106-C008C376FED6}">
      <dgm:prSet/>
      <dgm:spPr/>
      <dgm:t>
        <a:bodyPr/>
        <a:lstStyle/>
        <a:p>
          <a:endParaRPr lang="it-IT"/>
        </a:p>
      </dgm:t>
    </dgm:pt>
    <dgm:pt modelId="{44348099-4EC8-4ED1-9DA9-3813B576CF3C}">
      <dgm:prSet phldrT="[Testo]" custT="1"/>
      <dgm:spPr/>
      <dgm:t>
        <a:bodyPr/>
        <a:lstStyle/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sz="1400" b="1" dirty="0" smtClean="0"/>
            <a:t>Restauro e risanamento conservativo:  </a:t>
          </a:r>
          <a:r>
            <a:rPr lang="it-IT" sz="1400" dirty="0" smtClean="0"/>
            <a:t>cambi urbanisticamente rilevanti</a:t>
          </a:r>
          <a:endParaRPr lang="it-IT" sz="1400" dirty="0"/>
        </a:p>
      </dgm:t>
    </dgm:pt>
    <dgm:pt modelId="{AA25626D-FC42-4567-8681-2C8D4281A719}" type="parTrans" cxnId="{2473C313-CBBB-4A2F-92CB-CAFB4D984B75}">
      <dgm:prSet/>
      <dgm:spPr/>
      <dgm:t>
        <a:bodyPr/>
        <a:lstStyle/>
        <a:p>
          <a:endParaRPr lang="it-IT"/>
        </a:p>
      </dgm:t>
    </dgm:pt>
    <dgm:pt modelId="{F7F1EA79-9BAB-4A53-B2B3-C2C1E13E4CB6}" type="sibTrans" cxnId="{2473C313-CBBB-4A2F-92CB-CAFB4D984B75}">
      <dgm:prSet/>
      <dgm:spPr/>
      <dgm:t>
        <a:bodyPr/>
        <a:lstStyle/>
        <a:p>
          <a:endParaRPr lang="it-IT"/>
        </a:p>
      </dgm:t>
    </dgm:pt>
    <dgm:pt modelId="{F4D1C8FF-FC94-48D2-8AE8-B9A833B2940D}">
      <dgm:prSet phldrT="[Testo]" custT="1"/>
      <dgm:spPr/>
      <dgm:t>
        <a:bodyPr/>
        <a:lstStyle/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sz="1400" b="1" dirty="0" smtClean="0"/>
            <a:t>Inizio lavori : </a:t>
          </a:r>
          <a:r>
            <a:rPr lang="it-IT" sz="1400" dirty="0" smtClean="0"/>
            <a:t>consentire l’inizio dei lavori anche in attesa dell’ottenimento delle autorizzazioni sempre che gli stessi riguardino attività ed opere non direttamente interessate dalle autorizzazioni</a:t>
          </a:r>
          <a:endParaRPr lang="it-IT" sz="1400" b="1" dirty="0"/>
        </a:p>
      </dgm:t>
    </dgm:pt>
    <dgm:pt modelId="{134D3A90-8FF1-4868-956E-D5FA4638537A}" type="parTrans" cxnId="{38911A6E-3969-4328-BC5E-7356EFAD6971}">
      <dgm:prSet/>
      <dgm:spPr/>
      <dgm:t>
        <a:bodyPr/>
        <a:lstStyle/>
        <a:p>
          <a:endParaRPr lang="it-IT"/>
        </a:p>
      </dgm:t>
    </dgm:pt>
    <dgm:pt modelId="{EF69C666-6778-4AE9-9466-258FFD1D3892}" type="sibTrans" cxnId="{38911A6E-3969-4328-BC5E-7356EFAD6971}">
      <dgm:prSet/>
      <dgm:spPr/>
      <dgm:t>
        <a:bodyPr/>
        <a:lstStyle/>
        <a:p>
          <a:endParaRPr lang="it-IT"/>
        </a:p>
      </dgm:t>
    </dgm:pt>
    <dgm:pt modelId="{E40BC58E-763C-4D19-8E68-F27F0B18A9DD}">
      <dgm:prSet custT="1"/>
      <dgm:spPr/>
      <dgm:t>
        <a:bodyPr/>
        <a:lstStyle/>
        <a:p>
          <a:pPr marL="114300" indent="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it-IT" sz="1400" dirty="0"/>
        </a:p>
      </dgm:t>
    </dgm:pt>
    <dgm:pt modelId="{21E6FED1-FC04-4485-958A-E0DA1243BE68}" type="parTrans" cxnId="{2EBC1D50-5E41-48AA-9967-61851C8CA70B}">
      <dgm:prSet/>
      <dgm:spPr/>
      <dgm:t>
        <a:bodyPr/>
        <a:lstStyle/>
        <a:p>
          <a:endParaRPr lang="it-IT"/>
        </a:p>
      </dgm:t>
    </dgm:pt>
    <dgm:pt modelId="{608D6FE9-7482-4F9D-8C08-2593238927F9}" type="sibTrans" cxnId="{2EBC1D50-5E41-48AA-9967-61851C8CA70B}">
      <dgm:prSet/>
      <dgm:spPr/>
      <dgm:t>
        <a:bodyPr/>
        <a:lstStyle/>
        <a:p>
          <a:endParaRPr lang="it-IT"/>
        </a:p>
      </dgm:t>
    </dgm:pt>
    <dgm:pt modelId="{003D42C0-E100-4C88-9F65-CEFED0E6352F}">
      <dgm:prSet phldrT="[Testo]" custT="1"/>
      <dgm:spPr/>
      <dgm:t>
        <a:bodyPr/>
        <a:lstStyle/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sz="1400" b="1" dirty="0" smtClean="0"/>
            <a:t>Deroghe </a:t>
          </a:r>
          <a:r>
            <a:rPr lang="it-IT" sz="1400" dirty="0" smtClean="0"/>
            <a:t>alle procedure di </a:t>
          </a:r>
          <a:r>
            <a:rPr lang="it-IT" sz="1400" b="1" dirty="0" smtClean="0"/>
            <a:t>ampliamento degli esercizi di vicinato e medie strutture </a:t>
          </a:r>
          <a:r>
            <a:rPr lang="it-IT" sz="1400" dirty="0" smtClean="0"/>
            <a:t>in caso di adeguamenti dei locali per distanze </a:t>
          </a:r>
          <a:r>
            <a:rPr lang="it-IT" sz="1400" dirty="0" err="1" smtClean="0"/>
            <a:t>Covid</a:t>
          </a:r>
          <a:r>
            <a:rPr lang="it-IT" sz="1400" dirty="0" smtClean="0"/>
            <a:t> 19</a:t>
          </a:r>
          <a:endParaRPr lang="it-IT" sz="1400" dirty="0"/>
        </a:p>
      </dgm:t>
    </dgm:pt>
    <dgm:pt modelId="{5345B3AF-8AFB-45AE-9B18-A42EAA2514D0}" type="parTrans" cxnId="{79F07B94-1BEE-4C05-96FD-BEB7FCE7C378}">
      <dgm:prSet/>
      <dgm:spPr/>
      <dgm:t>
        <a:bodyPr/>
        <a:lstStyle/>
        <a:p>
          <a:endParaRPr lang="it-IT"/>
        </a:p>
      </dgm:t>
    </dgm:pt>
    <dgm:pt modelId="{40B96D7D-15B6-45A5-B7EC-158C7F454DBE}" type="sibTrans" cxnId="{79F07B94-1BEE-4C05-96FD-BEB7FCE7C378}">
      <dgm:prSet/>
      <dgm:spPr/>
      <dgm:t>
        <a:bodyPr/>
        <a:lstStyle/>
        <a:p>
          <a:endParaRPr lang="it-IT"/>
        </a:p>
      </dgm:t>
    </dgm:pt>
    <dgm:pt modelId="{9842180E-E92D-4559-95BB-8D09E26CF284}">
      <dgm:prSet phldrT="[Testo]"/>
      <dgm:spPr/>
      <dgm:t>
        <a:bodyPr/>
        <a:lstStyle/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it-IT" sz="500" dirty="0" smtClean="0"/>
        </a:p>
      </dgm:t>
    </dgm:pt>
    <dgm:pt modelId="{3448E5E9-D800-429D-B501-E0CED8409ACC}" type="parTrans" cxnId="{32C5078C-B349-4E19-9B06-1204AE0014CE}">
      <dgm:prSet/>
      <dgm:spPr/>
      <dgm:t>
        <a:bodyPr/>
        <a:lstStyle/>
        <a:p>
          <a:endParaRPr lang="it-IT"/>
        </a:p>
      </dgm:t>
    </dgm:pt>
    <dgm:pt modelId="{094C5801-2D88-4465-9C29-7654FB08EDCE}" type="sibTrans" cxnId="{32C5078C-B349-4E19-9B06-1204AE0014CE}">
      <dgm:prSet/>
      <dgm:spPr/>
      <dgm:t>
        <a:bodyPr/>
        <a:lstStyle/>
        <a:p>
          <a:endParaRPr lang="it-IT"/>
        </a:p>
      </dgm:t>
    </dgm:pt>
    <dgm:pt modelId="{063143AF-C05E-4AF4-9E50-F13C66C86C83}">
      <dgm:prSet phldrT="[Testo]" custT="1"/>
      <dgm:spPr/>
      <dgm:t>
        <a:bodyPr/>
        <a:lstStyle/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sz="1400" b="1" dirty="0" smtClean="0"/>
            <a:t>Usi temporanei : </a:t>
          </a:r>
          <a:r>
            <a:rPr lang="it-IT" sz="1400" dirty="0" smtClean="0"/>
            <a:t>favorire l'utilizzo temporaneo di edifici ed aree per usi diversi da quelli previsti dal vigente strumento urbanistico per attivare processi di rigenerazione urbana</a:t>
          </a:r>
          <a:endParaRPr lang="it-IT" sz="1400" b="1" dirty="0"/>
        </a:p>
      </dgm:t>
    </dgm:pt>
    <dgm:pt modelId="{1963E027-97E4-44DE-8111-FE870234A4D2}" type="parTrans" cxnId="{4532423D-425B-4669-827F-445E0F8CB25C}">
      <dgm:prSet/>
      <dgm:spPr/>
      <dgm:t>
        <a:bodyPr/>
        <a:lstStyle/>
        <a:p>
          <a:endParaRPr lang="it-IT"/>
        </a:p>
      </dgm:t>
    </dgm:pt>
    <dgm:pt modelId="{AD8EDB6C-B152-4B02-BC05-0A5C27D5B107}" type="sibTrans" cxnId="{4532423D-425B-4669-827F-445E0F8CB25C}">
      <dgm:prSet/>
      <dgm:spPr/>
      <dgm:t>
        <a:bodyPr/>
        <a:lstStyle/>
        <a:p>
          <a:endParaRPr lang="it-IT"/>
        </a:p>
      </dgm:t>
    </dgm:pt>
    <dgm:pt modelId="{1277AA1D-4DB4-4E45-BAA5-6CDE7CDE3FE5}">
      <dgm:prSet phldrT="[Testo]" custT="1"/>
      <dgm:spPr/>
      <dgm:t>
        <a:bodyPr/>
        <a:lstStyle/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sz="1400" b="1" u="none" dirty="0" smtClean="0"/>
            <a:t>Demolizione e ricostruzione: </a:t>
          </a:r>
          <a:r>
            <a:rPr lang="it-IT" sz="1400" dirty="0" smtClean="0"/>
            <a:t>modifica del sedime, della sagoma, dell'altezza e dei prospetti, nonché l’aumento dei volumi derivante da normative premiali nazionali e regionali, se esplicitamente previsto dallo strumento urbanistico. Ammettere </a:t>
          </a:r>
          <a:r>
            <a:rPr lang="it-IT" sz="1400" u="sng" dirty="0" smtClean="0"/>
            <a:t>anche la modifica della sagoma degli immobili vincolati</a:t>
          </a:r>
          <a:endParaRPr lang="it-IT" sz="1400" b="1" u="none" dirty="0"/>
        </a:p>
      </dgm:t>
    </dgm:pt>
    <dgm:pt modelId="{93630944-686C-444D-9CC3-6701AFE0D5F5}" type="parTrans" cxnId="{44CC2B5A-4FC3-4230-B0C7-387A44FF55A1}">
      <dgm:prSet/>
      <dgm:spPr/>
      <dgm:t>
        <a:bodyPr/>
        <a:lstStyle/>
        <a:p>
          <a:endParaRPr lang="it-IT"/>
        </a:p>
      </dgm:t>
    </dgm:pt>
    <dgm:pt modelId="{AEACF4ED-B2FD-4E76-8A7E-B5C1D8BFC9B1}" type="sibTrans" cxnId="{44CC2B5A-4FC3-4230-B0C7-387A44FF55A1}">
      <dgm:prSet/>
      <dgm:spPr/>
      <dgm:t>
        <a:bodyPr/>
        <a:lstStyle/>
        <a:p>
          <a:endParaRPr lang="it-IT"/>
        </a:p>
      </dgm:t>
    </dgm:pt>
    <dgm:pt modelId="{50CEAC45-6466-4B71-A33D-FDBF41485A20}">
      <dgm:prSet phldrT="[Testo]" custT="1"/>
      <dgm:spPr/>
      <dgm:t>
        <a:bodyPr/>
        <a:lstStyle/>
        <a:p>
          <a:pPr marL="57150" indent="0" algn="just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it-IT" sz="1400" b="1" dirty="0" smtClean="0"/>
            <a:t>Manutenzione straordinaria:  </a:t>
          </a:r>
          <a:r>
            <a:rPr lang="it-IT" sz="1400" dirty="0" smtClean="0"/>
            <a:t>modifiche dei prospetti</a:t>
          </a:r>
          <a:endParaRPr lang="it-IT" sz="1400" dirty="0"/>
        </a:p>
      </dgm:t>
    </dgm:pt>
    <dgm:pt modelId="{BBB664E3-671E-4A57-ADDB-7D7A36B51EFA}" type="parTrans" cxnId="{A0E93C68-C124-4FBD-811F-3C99229C8F57}">
      <dgm:prSet/>
      <dgm:spPr/>
    </dgm:pt>
    <dgm:pt modelId="{51AA8DD8-F73F-45A2-A42F-7A46C5FF5E2F}" type="sibTrans" cxnId="{A0E93C68-C124-4FBD-811F-3C99229C8F57}">
      <dgm:prSet/>
      <dgm:spPr/>
    </dgm:pt>
    <dgm:pt modelId="{440DD2B9-2ADE-404D-AA91-18CA07EE9926}" type="pres">
      <dgm:prSet presAssocID="{B4FBD7B1-78EA-40F1-BFF2-5CA2C71E365A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it-IT"/>
        </a:p>
      </dgm:t>
    </dgm:pt>
    <dgm:pt modelId="{0F1C755A-EA3F-4EB1-85EF-2D33E24EEA3E}" type="pres">
      <dgm:prSet presAssocID="{F4FC51CC-33EE-49AC-BEFF-435CC1F1CE32}" presName="linNode" presStyleCnt="0"/>
      <dgm:spPr/>
    </dgm:pt>
    <dgm:pt modelId="{19B98AD8-518A-4F6B-B15A-A6CC960BA315}" type="pres">
      <dgm:prSet presAssocID="{F4FC51CC-33EE-49AC-BEFF-435CC1F1CE32}" presName="parentShp" presStyleLbl="node1" presStyleIdx="0" presStyleCnt="2" custScaleX="68147" custScaleY="49173" custLinFactNeighborX="41" custLinFactNeighborY="-364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B2F52C4-3179-4855-B01D-003954E473BB}" type="pres">
      <dgm:prSet presAssocID="{F4FC51CC-33EE-49AC-BEFF-435CC1F1CE32}" presName="childShp" presStyleLbl="bgAccFollowNode1" presStyleIdx="0" presStyleCnt="2" custScaleX="165949" custScaleY="62309" custLinFactNeighborX="1697" custLinFactNeighborY="-227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6B1E6F7-7728-4ADA-9B7C-E22D2C7982C1}" type="pres">
      <dgm:prSet presAssocID="{9E625406-986C-461C-A6B2-14141A4A1B10}" presName="spacing" presStyleCnt="0"/>
      <dgm:spPr/>
    </dgm:pt>
    <dgm:pt modelId="{F5EAA552-1763-4181-BF86-0A9FFE908CD0}" type="pres">
      <dgm:prSet presAssocID="{F773AAB4-4A93-4755-B934-F047EA7F5B21}" presName="linNode" presStyleCnt="0"/>
      <dgm:spPr/>
    </dgm:pt>
    <dgm:pt modelId="{06655A47-61E7-4B1F-B5C0-49B18B8FA377}" type="pres">
      <dgm:prSet presAssocID="{F773AAB4-4A93-4755-B934-F047EA7F5B21}" presName="parentShp" presStyleLbl="node1" presStyleIdx="1" presStyleCnt="2" custScaleX="63470" custScaleY="70406" custLinFactNeighborX="-11043" custLinFactNeighborY="-2509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06553D8-55EC-422B-BA6F-04ED66085775}" type="pres">
      <dgm:prSet presAssocID="{F773AAB4-4A93-4755-B934-F047EA7F5B21}" presName="childShp" presStyleLbl="bgAccFollowNode1" presStyleIdx="1" presStyleCnt="2" custScaleX="163224" custScaleY="249756" custLinFactNeighborX="22900" custLinFactNeighborY="-710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C348FE94-1235-41D5-87D3-D2B46700F8E5}" type="presOf" srcId="{44348099-4EC8-4ED1-9DA9-3813B576CF3C}" destId="{006553D8-55EC-422B-BA6F-04ED66085775}" srcOrd="0" destOrd="2" presId="urn:microsoft.com/office/officeart/2005/8/layout/vList6"/>
    <dgm:cxn modelId="{BC2CE7F5-C56F-43CA-88E7-E951C93D4A6C}" srcId="{B4FBD7B1-78EA-40F1-BFF2-5CA2C71E365A}" destId="{F4FC51CC-33EE-49AC-BEFF-435CC1F1CE32}" srcOrd="0" destOrd="0" parTransId="{AC55AA4D-47C2-470A-BB82-D034CCC9CBF8}" sibTransId="{9E625406-986C-461C-A6B2-14141A4A1B10}"/>
    <dgm:cxn modelId="{E30AE9B5-7366-41B9-B3F0-786874808BAA}" srcId="{F4FC51CC-33EE-49AC-BEFF-435CC1F1CE32}" destId="{9CF5EDFA-C5E9-4BE0-965E-9B39049FA447}" srcOrd="0" destOrd="0" parTransId="{BA0FADEF-1CC0-41FA-90D2-293ADB997F1B}" sibTransId="{2A5EE557-54DC-45D7-929F-B10D66D13049}"/>
    <dgm:cxn modelId="{13FD4188-9318-447F-B4A5-CD69718DB78A}" type="presOf" srcId="{50CEAC45-6466-4B71-A33D-FDBF41485A20}" destId="{006553D8-55EC-422B-BA6F-04ED66085775}" srcOrd="0" destOrd="1" presId="urn:microsoft.com/office/officeart/2005/8/layout/vList6"/>
    <dgm:cxn modelId="{4532423D-425B-4669-827F-445E0F8CB25C}" srcId="{F773AAB4-4A93-4755-B934-F047EA7F5B21}" destId="{063143AF-C05E-4AF4-9E50-F13C66C86C83}" srcOrd="4" destOrd="0" parTransId="{1963E027-97E4-44DE-8111-FE870234A4D2}" sibTransId="{AD8EDB6C-B152-4B02-BC05-0A5C27D5B107}"/>
    <dgm:cxn modelId="{E89C6C7B-7892-4C66-8106-C008C376FED6}" srcId="{F773AAB4-4A93-4755-B934-F047EA7F5B21}" destId="{1A910AA3-B9BD-408B-B869-F8BEF8DFC359}" srcOrd="0" destOrd="0" parTransId="{734CB2AE-D26B-49C4-8A3E-A8DF1786E27D}" sibTransId="{6A5EC234-2D90-45EE-BC09-01E18C44B7DA}"/>
    <dgm:cxn modelId="{A7C9B17C-D029-468C-8CFE-38472478D3B9}" type="presOf" srcId="{E40BC58E-763C-4D19-8E68-F27F0B18A9DD}" destId="{006553D8-55EC-422B-BA6F-04ED66085775}" srcOrd="0" destOrd="6" presId="urn:microsoft.com/office/officeart/2005/8/layout/vList6"/>
    <dgm:cxn modelId="{BC10F029-6B76-42A1-B374-5F36D568D397}" type="presOf" srcId="{1A910AA3-B9BD-408B-B869-F8BEF8DFC359}" destId="{006553D8-55EC-422B-BA6F-04ED66085775}" srcOrd="0" destOrd="0" presId="urn:microsoft.com/office/officeart/2005/8/layout/vList6"/>
    <dgm:cxn modelId="{6CBE8C8B-DCBD-4E86-B479-D95DAF312CBB}" type="presOf" srcId="{063143AF-C05E-4AF4-9E50-F13C66C86C83}" destId="{006553D8-55EC-422B-BA6F-04ED66085775}" srcOrd="0" destOrd="4" presId="urn:microsoft.com/office/officeart/2005/8/layout/vList6"/>
    <dgm:cxn modelId="{2473C313-CBBB-4A2F-92CB-CAFB4D984B75}" srcId="{F773AAB4-4A93-4755-B934-F047EA7F5B21}" destId="{44348099-4EC8-4ED1-9DA9-3813B576CF3C}" srcOrd="2" destOrd="0" parTransId="{AA25626D-FC42-4567-8681-2C8D4281A719}" sibTransId="{F7F1EA79-9BAB-4A53-B2B3-C2C1E13E4CB6}"/>
    <dgm:cxn modelId="{44CC2B5A-4FC3-4230-B0C7-387A44FF55A1}" srcId="{F773AAB4-4A93-4755-B934-F047EA7F5B21}" destId="{1277AA1D-4DB4-4E45-BAA5-6CDE7CDE3FE5}" srcOrd="5" destOrd="0" parTransId="{93630944-686C-444D-9CC3-6701AFE0D5F5}" sibTransId="{AEACF4ED-B2FD-4E76-8A7E-B5C1D8BFC9B1}"/>
    <dgm:cxn modelId="{38911A6E-3969-4328-BC5E-7356EFAD6971}" srcId="{F773AAB4-4A93-4755-B934-F047EA7F5B21}" destId="{F4D1C8FF-FC94-48D2-8AE8-B9A833B2940D}" srcOrd="3" destOrd="0" parTransId="{134D3A90-8FF1-4868-956E-D5FA4638537A}" sibTransId="{EF69C666-6778-4AE9-9466-258FFD1D3892}"/>
    <dgm:cxn modelId="{889601A4-8F2E-4E0D-94BC-1AAE0CA242A5}" type="presOf" srcId="{F773AAB4-4A93-4755-B934-F047EA7F5B21}" destId="{06655A47-61E7-4B1F-B5C0-49B18B8FA377}" srcOrd="0" destOrd="0" presId="urn:microsoft.com/office/officeart/2005/8/layout/vList6"/>
    <dgm:cxn modelId="{2EBC1D50-5E41-48AA-9967-61851C8CA70B}" srcId="{F773AAB4-4A93-4755-B934-F047EA7F5B21}" destId="{E40BC58E-763C-4D19-8E68-F27F0B18A9DD}" srcOrd="6" destOrd="0" parTransId="{21E6FED1-FC04-4485-958A-E0DA1243BE68}" sibTransId="{608D6FE9-7482-4F9D-8C08-2593238927F9}"/>
    <dgm:cxn modelId="{7FEFCB0F-9C28-44C7-993E-209D9FC274AB}" type="presOf" srcId="{F4FC51CC-33EE-49AC-BEFF-435CC1F1CE32}" destId="{19B98AD8-518A-4F6B-B15A-A6CC960BA315}" srcOrd="0" destOrd="0" presId="urn:microsoft.com/office/officeart/2005/8/layout/vList6"/>
    <dgm:cxn modelId="{79F07B94-1BEE-4C05-96FD-BEB7FCE7C378}" srcId="{F4FC51CC-33EE-49AC-BEFF-435CC1F1CE32}" destId="{003D42C0-E100-4C88-9F65-CEFED0E6352F}" srcOrd="1" destOrd="0" parTransId="{5345B3AF-8AFB-45AE-9B18-A42EAA2514D0}" sibTransId="{40B96D7D-15B6-45A5-B7EC-158C7F454DBE}"/>
    <dgm:cxn modelId="{A0E93C68-C124-4FBD-811F-3C99229C8F57}" srcId="{F773AAB4-4A93-4755-B934-F047EA7F5B21}" destId="{50CEAC45-6466-4B71-A33D-FDBF41485A20}" srcOrd="1" destOrd="0" parTransId="{BBB664E3-671E-4A57-ADDB-7D7A36B51EFA}" sibTransId="{51AA8DD8-F73F-45A2-A42F-7A46C5FF5E2F}"/>
    <dgm:cxn modelId="{D3C591B8-D16E-4492-9385-7D280A625AB3}" type="presOf" srcId="{9CF5EDFA-C5E9-4BE0-965E-9B39049FA447}" destId="{5B2F52C4-3179-4855-B01D-003954E473BB}" srcOrd="0" destOrd="0" presId="urn:microsoft.com/office/officeart/2005/8/layout/vList6"/>
    <dgm:cxn modelId="{3F885F5A-0F1E-4002-BB65-A32827193CED}" type="presOf" srcId="{9842180E-E92D-4559-95BB-8D09E26CF284}" destId="{5B2F52C4-3179-4855-B01D-003954E473BB}" srcOrd="0" destOrd="2" presId="urn:microsoft.com/office/officeart/2005/8/layout/vList6"/>
    <dgm:cxn modelId="{B9F231CF-7F33-465D-AC56-531B76940C20}" type="presOf" srcId="{F4D1C8FF-FC94-48D2-8AE8-B9A833B2940D}" destId="{006553D8-55EC-422B-BA6F-04ED66085775}" srcOrd="0" destOrd="3" presId="urn:microsoft.com/office/officeart/2005/8/layout/vList6"/>
    <dgm:cxn modelId="{D5D07970-8542-4388-91A1-C043118EFE65}" type="presOf" srcId="{1277AA1D-4DB4-4E45-BAA5-6CDE7CDE3FE5}" destId="{006553D8-55EC-422B-BA6F-04ED66085775}" srcOrd="0" destOrd="5" presId="urn:microsoft.com/office/officeart/2005/8/layout/vList6"/>
    <dgm:cxn modelId="{94C8BBE6-B9F6-4A1B-9EDC-46178FE540A8}" srcId="{B4FBD7B1-78EA-40F1-BFF2-5CA2C71E365A}" destId="{F773AAB4-4A93-4755-B934-F047EA7F5B21}" srcOrd="1" destOrd="0" parTransId="{86FCDD95-59D8-4981-9987-B57E96BFC5D8}" sibTransId="{399BB5C9-9C0E-4257-8E99-B431CD60BF0C}"/>
    <dgm:cxn modelId="{85413300-BAC8-4899-9486-F67BB808198A}" type="presOf" srcId="{003D42C0-E100-4C88-9F65-CEFED0E6352F}" destId="{5B2F52C4-3179-4855-B01D-003954E473BB}" srcOrd="0" destOrd="1" presId="urn:microsoft.com/office/officeart/2005/8/layout/vList6"/>
    <dgm:cxn modelId="{FD7A4AB1-FBCF-4B1B-9982-73D468C94541}" type="presOf" srcId="{B4FBD7B1-78EA-40F1-BFF2-5CA2C71E365A}" destId="{440DD2B9-2ADE-404D-AA91-18CA07EE9926}" srcOrd="0" destOrd="0" presId="urn:microsoft.com/office/officeart/2005/8/layout/vList6"/>
    <dgm:cxn modelId="{32C5078C-B349-4E19-9B06-1204AE0014CE}" srcId="{F4FC51CC-33EE-49AC-BEFF-435CC1F1CE32}" destId="{9842180E-E92D-4559-95BB-8D09E26CF284}" srcOrd="2" destOrd="0" parTransId="{3448E5E9-D800-429D-B501-E0CED8409ACC}" sibTransId="{094C5801-2D88-4465-9C29-7654FB08EDCE}"/>
    <dgm:cxn modelId="{65EB0249-D817-4442-BC37-B8561E9DB677}" type="presParOf" srcId="{440DD2B9-2ADE-404D-AA91-18CA07EE9926}" destId="{0F1C755A-EA3F-4EB1-85EF-2D33E24EEA3E}" srcOrd="0" destOrd="0" presId="urn:microsoft.com/office/officeart/2005/8/layout/vList6"/>
    <dgm:cxn modelId="{E3177F4E-5C77-43C4-9221-5905F05A618F}" type="presParOf" srcId="{0F1C755A-EA3F-4EB1-85EF-2D33E24EEA3E}" destId="{19B98AD8-518A-4F6B-B15A-A6CC960BA315}" srcOrd="0" destOrd="0" presId="urn:microsoft.com/office/officeart/2005/8/layout/vList6"/>
    <dgm:cxn modelId="{B6F92047-2BA7-4119-AE0E-6E81C93D68D7}" type="presParOf" srcId="{0F1C755A-EA3F-4EB1-85EF-2D33E24EEA3E}" destId="{5B2F52C4-3179-4855-B01D-003954E473BB}" srcOrd="1" destOrd="0" presId="urn:microsoft.com/office/officeart/2005/8/layout/vList6"/>
    <dgm:cxn modelId="{341F5EA1-8F56-4F1C-BF5D-6F212EE17998}" type="presParOf" srcId="{440DD2B9-2ADE-404D-AA91-18CA07EE9926}" destId="{66B1E6F7-7728-4ADA-9B7C-E22D2C7982C1}" srcOrd="1" destOrd="0" presId="urn:microsoft.com/office/officeart/2005/8/layout/vList6"/>
    <dgm:cxn modelId="{ABBD8777-A44D-4BFF-9064-2CF28D184523}" type="presParOf" srcId="{440DD2B9-2ADE-404D-AA91-18CA07EE9926}" destId="{F5EAA552-1763-4181-BF86-0A9FFE908CD0}" srcOrd="2" destOrd="0" presId="urn:microsoft.com/office/officeart/2005/8/layout/vList6"/>
    <dgm:cxn modelId="{8449087C-B292-45B6-BA55-E9AADDE3C80C}" type="presParOf" srcId="{F5EAA552-1763-4181-BF86-0A9FFE908CD0}" destId="{06655A47-61E7-4B1F-B5C0-49B18B8FA377}" srcOrd="0" destOrd="0" presId="urn:microsoft.com/office/officeart/2005/8/layout/vList6"/>
    <dgm:cxn modelId="{EC068F92-E911-4B9E-A803-9F62ADCDC6B0}" type="presParOf" srcId="{F5EAA552-1763-4181-BF86-0A9FFE908CD0}" destId="{006553D8-55EC-422B-BA6F-04ED66085775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2F52C4-3179-4855-B01D-003954E473BB}">
      <dsp:nvSpPr>
        <dsp:cNvPr id="0" name=""/>
        <dsp:cNvSpPr/>
      </dsp:nvSpPr>
      <dsp:spPr>
        <a:xfrm>
          <a:off x="1963638" y="5"/>
          <a:ext cx="7156519" cy="1079809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0" marR="0" lvl="1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it-IT" sz="1400" kern="1200" dirty="0" smtClean="0"/>
            <a:t>Proroga di </a:t>
          </a:r>
          <a:r>
            <a:rPr lang="it-IT" sz="1400" b="1" kern="1200" dirty="0" smtClean="0"/>
            <a:t>2 anni</a:t>
          </a:r>
          <a:r>
            <a:rPr lang="it-IT" sz="1400" kern="1200" dirty="0" smtClean="0"/>
            <a:t> permessi, autorizzazioni </a:t>
          </a:r>
          <a:r>
            <a:rPr lang="it-IT" sz="1400" kern="1200" dirty="0" err="1" smtClean="0"/>
            <a:t>ecc</a:t>
          </a:r>
          <a:r>
            <a:rPr lang="it-IT" sz="1400" kern="1200" dirty="0" smtClean="0"/>
            <a:t> in scadenza dal </a:t>
          </a:r>
          <a:r>
            <a:rPr lang="it-IT" sz="1400" b="1" kern="1200" dirty="0" smtClean="0"/>
            <a:t>31gennaio 2020</a:t>
          </a:r>
          <a:endParaRPr lang="it-IT" sz="1400" kern="1200" dirty="0"/>
        </a:p>
        <a:p>
          <a:pPr marL="0" marR="0" lvl="1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it-IT" sz="1400" b="1" kern="1200" dirty="0" smtClean="0"/>
            <a:t>Deroghe </a:t>
          </a:r>
          <a:r>
            <a:rPr lang="it-IT" sz="1400" kern="1200" dirty="0" smtClean="0"/>
            <a:t>alle procedure di </a:t>
          </a:r>
          <a:r>
            <a:rPr lang="it-IT" sz="1400" b="1" kern="1200" dirty="0" smtClean="0"/>
            <a:t>ampliamento degli esercizi di vicinato e medie strutture </a:t>
          </a:r>
          <a:r>
            <a:rPr lang="it-IT" sz="1400" kern="1200" dirty="0" smtClean="0"/>
            <a:t>in caso di adeguamenti dei locali per distanze </a:t>
          </a:r>
          <a:r>
            <a:rPr lang="it-IT" sz="1400" kern="1200" dirty="0" err="1" smtClean="0"/>
            <a:t>Covid</a:t>
          </a:r>
          <a:r>
            <a:rPr lang="it-IT" sz="1400" kern="1200" dirty="0" smtClean="0"/>
            <a:t> 19</a:t>
          </a:r>
          <a:endParaRPr lang="it-IT" sz="1400" kern="1200" dirty="0"/>
        </a:p>
        <a:p>
          <a:pPr marL="0" marR="0" lvl="1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endParaRPr lang="it-IT" sz="500" kern="1200" dirty="0" smtClean="0"/>
        </a:p>
      </dsp:txBody>
      <dsp:txXfrm>
        <a:off x="1963638" y="134981"/>
        <a:ext cx="6751591" cy="809857"/>
      </dsp:txXfrm>
    </dsp:sp>
    <dsp:sp modelId="{19B98AD8-518A-4F6B-B15A-A6CC960BA315}">
      <dsp:nvSpPr>
        <dsp:cNvPr id="0" name=""/>
        <dsp:cNvSpPr/>
      </dsp:nvSpPr>
      <dsp:spPr>
        <a:xfrm>
          <a:off x="3978" y="54647"/>
          <a:ext cx="1959217" cy="85216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/>
            <a:t>AZIONI LEGATE ALL’EMERGENZA</a:t>
          </a:r>
          <a:endParaRPr lang="it-IT" kern="1200" dirty="0"/>
        </a:p>
      </dsp:txBody>
      <dsp:txXfrm>
        <a:off x="45577" y="96246"/>
        <a:ext cx="1876019" cy="768966"/>
      </dsp:txXfrm>
    </dsp:sp>
    <dsp:sp modelId="{006553D8-55EC-422B-BA6F-04ED66085775}">
      <dsp:nvSpPr>
        <dsp:cNvPr id="0" name=""/>
        <dsp:cNvSpPr/>
      </dsp:nvSpPr>
      <dsp:spPr>
        <a:xfrm>
          <a:off x="1880538" y="1133954"/>
          <a:ext cx="7239619" cy="4328251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57150" lvl="1" indent="0" algn="just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400" b="1" kern="1200" dirty="0" smtClean="0"/>
            <a:t>Semplificazioni documentali : </a:t>
          </a:r>
          <a:r>
            <a:rPr lang="it-IT" sz="1400" kern="1200" dirty="0" smtClean="0"/>
            <a:t>eliminare l’obbligo di allegare al momento dell’istanza progetti e relazioni che non siano quelli edilizi o finalizzati ad acquisire autorizzazioni/assenso</a:t>
          </a:r>
          <a:endParaRPr lang="it-IT" sz="1400" kern="1200" dirty="0"/>
        </a:p>
        <a:p>
          <a:pPr marL="57150" lvl="1" indent="0" algn="just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400" b="1" kern="1200" dirty="0" smtClean="0"/>
            <a:t>Manutenzione straordinaria:  </a:t>
          </a:r>
          <a:r>
            <a:rPr lang="it-IT" sz="1400" kern="1200" dirty="0" smtClean="0"/>
            <a:t>modifiche dei prospetti</a:t>
          </a:r>
          <a:endParaRPr lang="it-IT" sz="1400" kern="1200" dirty="0"/>
        </a:p>
        <a:p>
          <a:pPr marL="0" marR="0" lvl="1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it-IT" sz="1400" b="1" kern="1200" dirty="0" smtClean="0"/>
            <a:t>Restauro e risanamento conservativo:  </a:t>
          </a:r>
          <a:r>
            <a:rPr lang="it-IT" sz="1400" kern="1200" dirty="0" smtClean="0"/>
            <a:t>cambi urbanisticamente rilevanti</a:t>
          </a:r>
          <a:endParaRPr lang="it-IT" sz="1400" kern="1200" dirty="0"/>
        </a:p>
        <a:p>
          <a:pPr marL="0" marR="0" lvl="1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it-IT" sz="1400" b="1" kern="1200" dirty="0" smtClean="0"/>
            <a:t>Inizio lavori : </a:t>
          </a:r>
          <a:r>
            <a:rPr lang="it-IT" sz="1400" kern="1200" dirty="0" smtClean="0"/>
            <a:t>consentire l’inizio dei lavori anche in attesa dell’ottenimento delle autorizzazioni sempre che gli stessi riguardino attività ed opere non direttamente interessate dalle autorizzazioni</a:t>
          </a:r>
          <a:endParaRPr lang="it-IT" sz="1400" b="1" kern="1200" dirty="0"/>
        </a:p>
        <a:p>
          <a:pPr marL="0" marR="0" lvl="1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it-IT" sz="1400" b="1" kern="1200" dirty="0" smtClean="0"/>
            <a:t>Usi temporanei : </a:t>
          </a:r>
          <a:r>
            <a:rPr lang="it-IT" sz="1400" kern="1200" dirty="0" smtClean="0"/>
            <a:t>favorire l'utilizzo temporaneo di edifici ed aree per usi diversi da quelli previsti dal vigente strumento urbanistico per attivare processi di rigenerazione urbana</a:t>
          </a:r>
          <a:endParaRPr lang="it-IT" sz="1400" b="1" kern="1200" dirty="0"/>
        </a:p>
        <a:p>
          <a:pPr marL="0" marR="0" lvl="1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it-IT" sz="1400" b="1" u="none" kern="1200" dirty="0" smtClean="0"/>
            <a:t>Demolizione e ricostruzione: </a:t>
          </a:r>
          <a:r>
            <a:rPr lang="it-IT" sz="1400" kern="1200" dirty="0" smtClean="0"/>
            <a:t>modifica del sedime, della sagoma, dell'altezza e dei prospetti, nonché l’aumento dei volumi derivante da normative premiali nazionali e regionali, se esplicitamente previsto dallo strumento urbanistico. Ammettere </a:t>
          </a:r>
          <a:r>
            <a:rPr lang="it-IT" sz="1400" u="sng" kern="1200" dirty="0" smtClean="0"/>
            <a:t>anche la modifica della sagoma degli immobili vincolati</a:t>
          </a:r>
          <a:endParaRPr lang="it-IT" sz="1400" b="1" u="none" kern="1200" dirty="0"/>
        </a:p>
        <a:p>
          <a:pPr marL="114300" lvl="1" indent="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it-IT" sz="1400" kern="1200" dirty="0"/>
        </a:p>
      </dsp:txBody>
      <dsp:txXfrm>
        <a:off x="1880538" y="1674985"/>
        <a:ext cx="5616525" cy="3246189"/>
      </dsp:txXfrm>
    </dsp:sp>
    <dsp:sp modelId="{06655A47-61E7-4B1F-B5C0-49B18B8FA377}">
      <dsp:nvSpPr>
        <dsp:cNvPr id="0" name=""/>
        <dsp:cNvSpPr/>
      </dsp:nvSpPr>
      <dsp:spPr>
        <a:xfrm>
          <a:off x="0" y="2376267"/>
          <a:ext cx="1876761" cy="12201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/>
            <a:t>INTERVENTI  DI CARATTERE GENERALE</a:t>
          </a:r>
          <a:endParaRPr lang="it-IT" kern="1200" dirty="0"/>
        </a:p>
      </dsp:txBody>
      <dsp:txXfrm>
        <a:off x="59562" y="2435829"/>
        <a:ext cx="1757637" cy="11010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52336A-9F5A-4952-AA90-3B78B59C9933}" type="datetimeFigureOut">
              <a:rPr lang="it-IT" smtClean="0"/>
              <a:t>22/07/2020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2C37F9-DE35-4170-BF0B-2D87DE0443D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88074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2C37F9-DE35-4170-BF0B-2D87DE0443D2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075454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22/07/2020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6182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22/07/2020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5566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22/07/2020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0551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22/07/2020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6496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22/07/2020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1974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22/07/2020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8050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22/07/2020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68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22/07/2020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1194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22/07/2020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4840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22/07/2020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2777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22/07/2020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3941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9D355-16BD-4E45-BD9A-5EA878CF7CBD}" type="datetimeFigureOut">
              <a:rPr lang="it-IT" smtClean="0"/>
              <a:t>22/07/2020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3855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6.png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xmlns="" id="{4DA02E31-F724-4FF4-B6DC-A42A5B5D4B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96" y="0"/>
            <a:ext cx="9145015" cy="1417638"/>
          </a:xfrm>
        </p:spPr>
        <p:txBody>
          <a:bodyPr>
            <a:normAutofit fontScale="90000"/>
          </a:bodyPr>
          <a:lstStyle/>
          <a:p>
            <a:r>
              <a:rPr lang="it-IT" sz="3600" b="1" dirty="0" smtClean="0"/>
              <a:t>S</a:t>
            </a:r>
            <a:r>
              <a:rPr lang="it-IT" sz="3600" dirty="0" smtClean="0"/>
              <a:t>emplificazion</a:t>
            </a:r>
            <a:r>
              <a:rPr lang="it-IT" sz="3600" b="1" dirty="0" smtClean="0"/>
              <a:t>i</a:t>
            </a:r>
            <a:r>
              <a:rPr lang="it-IT" sz="3600" dirty="0" smtClean="0"/>
              <a:t/>
            </a:r>
            <a:br>
              <a:rPr lang="it-IT" sz="3600" dirty="0" smtClean="0"/>
            </a:br>
            <a:r>
              <a:rPr lang="it-IT" sz="3600" b="1" dirty="0" smtClean="0"/>
              <a:t>il decreto legge, l’edilizia privata, l’ambiente </a:t>
            </a:r>
            <a:br>
              <a:rPr lang="it-IT" sz="3600" b="1" dirty="0" smtClean="0"/>
            </a:br>
            <a:r>
              <a:rPr lang="it-IT" sz="3600" b="1" dirty="0" smtClean="0"/>
              <a:t>e le procedure amministrative</a:t>
            </a:r>
            <a:endParaRPr lang="it-IT" sz="3600" dirty="0"/>
          </a:p>
        </p:txBody>
      </p:sp>
      <p:pic>
        <p:nvPicPr>
          <p:cNvPr id="1027" name="Picture 3" descr="C:\Users\TUTU\Desktop\Assicurazioni-Semplificazione-Imc-e1441869961691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64192" y="1556792"/>
            <a:ext cx="6034617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8">
            <a:extLst>
              <a:ext uri="{FF2B5EF4-FFF2-40B4-BE49-F238E27FC236}">
                <a16:creationId xmlns:a16="http://schemas.microsoft.com/office/drawing/2014/main" xmlns="" id="{06976DD6-E6B5-4634-9960-D16C3D5F5A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4624"/>
            <a:ext cx="2013373" cy="6732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CasellaDiTesto 16"/>
          <p:cNvSpPr txBox="1"/>
          <p:nvPr/>
        </p:nvSpPr>
        <p:spPr>
          <a:xfrm>
            <a:off x="0" y="6184725"/>
            <a:ext cx="8553275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it-IT" dirty="0"/>
          </a:p>
          <a:p>
            <a:r>
              <a:rPr lang="it-IT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Direzione Legislazione Mercato Privato                   </a:t>
            </a:r>
          </a:p>
        </p:txBody>
      </p:sp>
      <p:sp>
        <p:nvSpPr>
          <p:cNvPr id="20" name="CasellaDiTesto 19"/>
          <p:cNvSpPr txBox="1"/>
          <p:nvPr/>
        </p:nvSpPr>
        <p:spPr>
          <a:xfrm>
            <a:off x="6680994" y="6211669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22 luglio 2020</a:t>
            </a:r>
            <a:endParaRPr lang="it-IT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86717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uppo 13">
            <a:extLst>
              <a:ext uri="{FF2B5EF4-FFF2-40B4-BE49-F238E27FC236}">
                <a16:creationId xmlns:a16="http://schemas.microsoft.com/office/drawing/2014/main" xmlns="" id="{9ACDD6D3-98A4-44C1-B2EC-6C8E9533C07B}"/>
              </a:ext>
            </a:extLst>
          </p:cNvPr>
          <p:cNvGrpSpPr/>
          <p:nvPr/>
        </p:nvGrpSpPr>
        <p:grpSpPr>
          <a:xfrm>
            <a:off x="8100392" y="109181"/>
            <a:ext cx="844013" cy="518121"/>
            <a:chOff x="0" y="0"/>
            <a:chExt cx="1536209" cy="1184424"/>
          </a:xfrm>
        </p:grpSpPr>
        <p:grpSp>
          <p:nvGrpSpPr>
            <p:cNvPr id="15" name="Gruppo 14">
              <a:extLst>
                <a:ext uri="{FF2B5EF4-FFF2-40B4-BE49-F238E27FC236}">
                  <a16:creationId xmlns:a16="http://schemas.microsoft.com/office/drawing/2014/main" xmlns="" id="{5F4A7D35-A117-4BF8-887A-288442818900}"/>
                </a:ext>
              </a:extLst>
            </p:cNvPr>
            <p:cNvGrpSpPr/>
            <p:nvPr/>
          </p:nvGrpSpPr>
          <p:grpSpPr>
            <a:xfrm>
              <a:off x="0" y="0"/>
              <a:ext cx="703649" cy="743321"/>
              <a:chOff x="457200" y="3315983"/>
              <a:chExt cx="838182" cy="885439"/>
            </a:xfrm>
          </p:grpSpPr>
          <p:sp>
            <p:nvSpPr>
              <p:cNvPr id="21" name="Ovale 20">
                <a:extLst>
                  <a:ext uri="{FF2B5EF4-FFF2-40B4-BE49-F238E27FC236}">
                    <a16:creationId xmlns:a16="http://schemas.microsoft.com/office/drawing/2014/main" xmlns="" id="{85C4FF69-8D5F-49F1-8AB5-4396AA159E71}"/>
                  </a:ext>
                </a:extLst>
              </p:cNvPr>
              <p:cNvSpPr/>
              <p:nvPr/>
            </p:nvSpPr>
            <p:spPr>
              <a:xfrm>
                <a:off x="457200" y="3318928"/>
                <a:ext cx="360040" cy="360000"/>
              </a:xfrm>
              <a:prstGeom prst="ellipse">
                <a:avLst/>
              </a:prstGeom>
              <a:solidFill>
                <a:srgbClr val="6679B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22" name="Ovale 21">
                <a:extLst>
                  <a:ext uri="{FF2B5EF4-FFF2-40B4-BE49-F238E27FC236}">
                    <a16:creationId xmlns:a16="http://schemas.microsoft.com/office/drawing/2014/main" xmlns="" id="{0392B459-F0DC-4756-99FD-951AEE875152}"/>
                  </a:ext>
                </a:extLst>
              </p:cNvPr>
              <p:cNvSpPr/>
              <p:nvPr/>
            </p:nvSpPr>
            <p:spPr>
              <a:xfrm>
                <a:off x="935342" y="3315983"/>
                <a:ext cx="360040" cy="359999"/>
              </a:xfrm>
              <a:prstGeom prst="ellipse">
                <a:avLst/>
              </a:prstGeom>
              <a:solidFill>
                <a:srgbClr val="ABD03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23" name="Ovale 22">
                <a:extLst>
                  <a:ext uri="{FF2B5EF4-FFF2-40B4-BE49-F238E27FC236}">
                    <a16:creationId xmlns:a16="http://schemas.microsoft.com/office/drawing/2014/main" xmlns="" id="{8D9E7C7A-94F8-4D67-A43F-996EA0C0D13E}"/>
                  </a:ext>
                </a:extLst>
              </p:cNvPr>
              <p:cNvSpPr/>
              <p:nvPr/>
            </p:nvSpPr>
            <p:spPr>
              <a:xfrm>
                <a:off x="457200" y="3841422"/>
                <a:ext cx="360040" cy="360000"/>
              </a:xfrm>
              <a:prstGeom prst="ellipse">
                <a:avLst/>
              </a:prstGeom>
              <a:solidFill>
                <a:srgbClr val="FDB91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24" name="Ovale 23">
                <a:extLst>
                  <a:ext uri="{FF2B5EF4-FFF2-40B4-BE49-F238E27FC236}">
                    <a16:creationId xmlns:a16="http://schemas.microsoft.com/office/drawing/2014/main" xmlns="" id="{A2F339BD-6F1C-41C4-BEF3-CA52D6024C44}"/>
                  </a:ext>
                </a:extLst>
              </p:cNvPr>
              <p:cNvSpPr/>
              <p:nvPr/>
            </p:nvSpPr>
            <p:spPr>
              <a:xfrm>
                <a:off x="935342" y="3841422"/>
                <a:ext cx="360040" cy="360000"/>
              </a:xfrm>
              <a:prstGeom prst="ellipse">
                <a:avLst/>
              </a:prstGeom>
              <a:solidFill>
                <a:srgbClr val="20ABA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  <p:grpSp>
          <p:nvGrpSpPr>
            <p:cNvPr id="16" name="Gruppo 15">
              <a:extLst>
                <a:ext uri="{FF2B5EF4-FFF2-40B4-BE49-F238E27FC236}">
                  <a16:creationId xmlns:a16="http://schemas.microsoft.com/office/drawing/2014/main" xmlns="" id="{E763A926-8267-4F9D-B828-D0B86DB7A121}"/>
                </a:ext>
              </a:extLst>
            </p:cNvPr>
            <p:cNvGrpSpPr/>
            <p:nvPr/>
          </p:nvGrpSpPr>
          <p:grpSpPr>
            <a:xfrm>
              <a:off x="832560" y="441103"/>
              <a:ext cx="703649" cy="743321"/>
              <a:chOff x="457200" y="3315983"/>
              <a:chExt cx="838182" cy="885439"/>
            </a:xfrm>
          </p:grpSpPr>
          <p:sp>
            <p:nvSpPr>
              <p:cNvPr id="17" name="Ovale 16">
                <a:extLst>
                  <a:ext uri="{FF2B5EF4-FFF2-40B4-BE49-F238E27FC236}">
                    <a16:creationId xmlns:a16="http://schemas.microsoft.com/office/drawing/2014/main" xmlns="" id="{DABA009A-1FCE-447B-863C-67153113BD46}"/>
                  </a:ext>
                </a:extLst>
              </p:cNvPr>
              <p:cNvSpPr/>
              <p:nvPr/>
            </p:nvSpPr>
            <p:spPr>
              <a:xfrm>
                <a:off x="457200" y="3318928"/>
                <a:ext cx="360040" cy="360000"/>
              </a:xfrm>
              <a:prstGeom prst="ellipse">
                <a:avLst/>
              </a:prstGeom>
              <a:solidFill>
                <a:srgbClr val="6679B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8" name="Ovale 17">
                <a:extLst>
                  <a:ext uri="{FF2B5EF4-FFF2-40B4-BE49-F238E27FC236}">
                    <a16:creationId xmlns:a16="http://schemas.microsoft.com/office/drawing/2014/main" xmlns="" id="{3BCA9574-C649-4709-A61A-2770CA99BBF9}"/>
                  </a:ext>
                </a:extLst>
              </p:cNvPr>
              <p:cNvSpPr/>
              <p:nvPr/>
            </p:nvSpPr>
            <p:spPr>
              <a:xfrm>
                <a:off x="935342" y="3315983"/>
                <a:ext cx="360040" cy="360000"/>
              </a:xfrm>
              <a:prstGeom prst="ellipse">
                <a:avLst/>
              </a:prstGeom>
              <a:solidFill>
                <a:srgbClr val="ABD03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9" name="Ovale 18">
                <a:extLst>
                  <a:ext uri="{FF2B5EF4-FFF2-40B4-BE49-F238E27FC236}">
                    <a16:creationId xmlns:a16="http://schemas.microsoft.com/office/drawing/2014/main" xmlns="" id="{C65CC3A1-26B6-4B7F-A291-11FB26954838}"/>
                  </a:ext>
                </a:extLst>
              </p:cNvPr>
              <p:cNvSpPr/>
              <p:nvPr/>
            </p:nvSpPr>
            <p:spPr>
              <a:xfrm>
                <a:off x="457200" y="3841422"/>
                <a:ext cx="360040" cy="360000"/>
              </a:xfrm>
              <a:prstGeom prst="ellipse">
                <a:avLst/>
              </a:prstGeom>
              <a:solidFill>
                <a:srgbClr val="FDB91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20" name="Ovale 19">
                <a:extLst>
                  <a:ext uri="{FF2B5EF4-FFF2-40B4-BE49-F238E27FC236}">
                    <a16:creationId xmlns:a16="http://schemas.microsoft.com/office/drawing/2014/main" xmlns="" id="{C5445838-C79F-4C2C-9436-6FC0D41464D4}"/>
                  </a:ext>
                </a:extLst>
              </p:cNvPr>
              <p:cNvSpPr/>
              <p:nvPr/>
            </p:nvSpPr>
            <p:spPr>
              <a:xfrm>
                <a:off x="935342" y="3841422"/>
                <a:ext cx="360040" cy="360000"/>
              </a:xfrm>
              <a:prstGeom prst="ellipse">
                <a:avLst/>
              </a:prstGeom>
              <a:solidFill>
                <a:srgbClr val="20ABA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</p:grpSp>
      <p:sp>
        <p:nvSpPr>
          <p:cNvPr id="25" name="Rettangolo 24"/>
          <p:cNvSpPr/>
          <p:nvPr/>
        </p:nvSpPr>
        <p:spPr>
          <a:xfrm>
            <a:off x="179512" y="165637"/>
            <a:ext cx="88569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b="1" cap="all" spc="200" dirty="0">
                <a:solidFill>
                  <a:srgbClr val="20ABAD"/>
                </a:solidFill>
                <a:latin typeface="+mj-lt"/>
                <a:ea typeface="+mj-ea"/>
                <a:cs typeface="+mj-cs"/>
              </a:rPr>
              <a:t>Dl </a:t>
            </a:r>
            <a:r>
              <a:rPr lang="it-IT" sz="2400" b="1" cap="all" spc="200" dirty="0" smtClean="0">
                <a:solidFill>
                  <a:srgbClr val="20ABAD"/>
                </a:solidFill>
                <a:latin typeface="+mj-lt"/>
                <a:ea typeface="+mj-ea"/>
                <a:cs typeface="+mj-cs"/>
              </a:rPr>
              <a:t>semplificazioni</a:t>
            </a:r>
            <a:r>
              <a:rPr lang="it-IT" sz="2400" b="1" cap="all" spc="200" dirty="0" smtClean="0">
                <a:solidFill>
                  <a:srgbClr val="20ABAD"/>
                </a:solidFill>
                <a:latin typeface="+mj-lt"/>
                <a:ea typeface="+mj-ea"/>
                <a:cs typeface="+mj-cs"/>
              </a:rPr>
              <a:t>:</a:t>
            </a:r>
            <a:endParaRPr lang="it-IT" sz="2400" b="1" cap="all" spc="200" dirty="0">
              <a:solidFill>
                <a:srgbClr val="20ABAD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26" name="Segnaposto contenut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47736868"/>
              </p:ext>
            </p:extLst>
          </p:nvPr>
        </p:nvGraphicFramePr>
        <p:xfrm>
          <a:off x="179512" y="681372"/>
          <a:ext cx="8781801" cy="61150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81801"/>
              </a:tblGrid>
              <a:tr h="385191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Edilizia </a:t>
                      </a:r>
                      <a:r>
                        <a:rPr lang="it-IT" dirty="0" smtClean="0"/>
                        <a:t> nell’art. 10  modifiche al TUE e  integrazioni normative</a:t>
                      </a:r>
                      <a:endParaRPr lang="it-IT" dirty="0"/>
                    </a:p>
                  </a:txBody>
                  <a:tcPr/>
                </a:tc>
              </a:tr>
              <a:tr h="482964">
                <a:tc>
                  <a:txBody>
                    <a:bodyPr/>
                    <a:lstStyle/>
                    <a:p>
                      <a:pPr algn="just"/>
                      <a:r>
                        <a:rPr lang="it-IT" sz="1400" b="1" i="1" dirty="0" smtClean="0"/>
                        <a:t>Distanze</a:t>
                      </a:r>
                      <a:r>
                        <a:rPr lang="it-IT" sz="1400" b="1" i="1" baseline="0" dirty="0" smtClean="0"/>
                        <a:t> per gli interventi di demolizione e ricostruzione</a:t>
                      </a:r>
                      <a:r>
                        <a:rPr lang="it-IT" sz="1400" baseline="0" dirty="0" smtClean="0"/>
                        <a:t>: mantenimento della distanza preesistente anche in caso di incentivi volumetrici. Limitazioni per le zone A</a:t>
                      </a:r>
                      <a:endParaRPr lang="it-IT" sz="1400" dirty="0"/>
                    </a:p>
                  </a:txBody>
                  <a:tcPr/>
                </a:tc>
              </a:tr>
              <a:tr h="756892">
                <a:tc>
                  <a:txBody>
                    <a:bodyPr/>
                    <a:lstStyle/>
                    <a:p>
                      <a:r>
                        <a:rPr lang="it-IT" sz="1400" b="1" i="1" dirty="0" smtClean="0"/>
                        <a:t>Manutenzione</a:t>
                      </a:r>
                      <a:r>
                        <a:rPr lang="it-IT" sz="1400" b="1" i="1" baseline="0" dirty="0" smtClean="0"/>
                        <a:t> straordinaria</a:t>
                      </a:r>
                      <a:r>
                        <a:rPr lang="it-IT" sz="1400" baseline="0" dirty="0" smtClean="0"/>
                        <a:t>: flessibilità nei cambi d’uso e possibilità di modificare i prospetti (in questo caso solo per garantire agibilità o accessibilità e limite del decoro architettonico e degli immobili soggetti a tutela del </a:t>
                      </a:r>
                      <a:r>
                        <a:rPr lang="it-IT" sz="1400" baseline="0" dirty="0" err="1" smtClean="0"/>
                        <a:t>Dlgs</a:t>
                      </a:r>
                      <a:r>
                        <a:rPr lang="it-IT" sz="1400" baseline="0" dirty="0" smtClean="0"/>
                        <a:t> 42/2004)</a:t>
                      </a:r>
                      <a:endParaRPr lang="it-IT" sz="1400" dirty="0"/>
                    </a:p>
                  </a:txBody>
                  <a:tcPr/>
                </a:tc>
              </a:tr>
              <a:tr h="96366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i="1" dirty="0" smtClean="0"/>
                        <a:t>Ristrutturazione edilizia demolizione</a:t>
                      </a:r>
                      <a:r>
                        <a:rPr lang="it-IT" sz="1400" b="1" i="1" baseline="0" dirty="0" smtClean="0"/>
                        <a:t> e ricostruzione</a:t>
                      </a:r>
                      <a:r>
                        <a:rPr lang="it-IT" sz="1400" dirty="0" smtClean="0"/>
                        <a:t>:</a:t>
                      </a:r>
                      <a:r>
                        <a:rPr lang="it-IT" sz="1400" baseline="0" dirty="0" smtClean="0"/>
                        <a:t> si alle modifiche di sagoma, prospetti, sedime. Incrementi di volume «nei soli casi espressamente previsti dalla legge o dai piani anche per promuovere interventi di rigenerazione urbana».</a:t>
                      </a:r>
                      <a:r>
                        <a:rPr lang="it-IT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 immobili sottoposti a tutela ai sensi del D.lgs. 42/2004 e nelle zone A (centri storici)  per i quali è necessario mantenere la sagoma, prospetti, sedime e volumi.</a:t>
                      </a:r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r>
                        <a:rPr lang="it-IT" sz="14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Stato legittimo edificio: </a:t>
                      </a:r>
                      <a:r>
                        <a:rPr lang="it-IT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per immobili senza titolo edilizio (di vecchia data) possibilità di dimostrare lo stato legittimo anche con documenti di archivio o foto.  </a:t>
                      </a:r>
                    </a:p>
                  </a:txBody>
                  <a:tcPr/>
                </a:tc>
              </a:tr>
              <a:tr h="487436">
                <a:tc>
                  <a:txBody>
                    <a:bodyPr/>
                    <a:lstStyle/>
                    <a:p>
                      <a:r>
                        <a:rPr lang="it-IT" sz="14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Contributo straordinario: </a:t>
                      </a:r>
                      <a:r>
                        <a:rPr lang="it-IT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soppressa la possibilità di richiedere il contributo straordinario in casi di cambio di destinazione d’uso (conformi al piano). </a:t>
                      </a:r>
                    </a:p>
                  </a:txBody>
                  <a:tcPr/>
                </a:tc>
              </a:tr>
              <a:tr h="470816">
                <a:tc>
                  <a:txBody>
                    <a:bodyPr/>
                    <a:lstStyle/>
                    <a:p>
                      <a:r>
                        <a:rPr lang="it-IT" sz="14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Contributo di costruzione</a:t>
                      </a:r>
                      <a:r>
                        <a:rPr lang="it-IT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possibilità per i Comuni di azzerare il contributo (riduzione ora fissata al 20%) per gli interventi di rigenerazione urbana</a:t>
                      </a:r>
                    </a:p>
                  </a:txBody>
                  <a:tcPr/>
                </a:tc>
              </a:tr>
              <a:tr h="382188">
                <a:tc>
                  <a:txBody>
                    <a:bodyPr/>
                    <a:lstStyle/>
                    <a:p>
                      <a:r>
                        <a:rPr lang="it-IT" sz="1400" b="1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Silenzio assenso</a:t>
                      </a:r>
                      <a:r>
                        <a:rPr lang="it-IT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attestazione entro 15 gg da parte dello sportello unico </a:t>
                      </a:r>
                    </a:p>
                  </a:txBody>
                  <a:tcPr/>
                </a:tc>
              </a:tr>
              <a:tr h="382188">
                <a:tc>
                  <a:txBody>
                    <a:bodyPr/>
                    <a:lstStyle/>
                    <a:p>
                      <a:pPr algn="just"/>
                      <a:r>
                        <a:rPr lang="it-IT" sz="1400" b="1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Scia agibilità</a:t>
                      </a:r>
                      <a:r>
                        <a:rPr lang="it-IT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possibilità di presentare la SCIA anche in assenza di opere. Per i requisiti si rimanda all’emanazione di un Decreto</a:t>
                      </a:r>
                    </a:p>
                  </a:txBody>
                  <a:tcPr/>
                </a:tc>
              </a:tr>
              <a:tr h="382188">
                <a:tc>
                  <a:txBody>
                    <a:bodyPr/>
                    <a:lstStyle/>
                    <a:p>
                      <a:pPr algn="just"/>
                      <a:r>
                        <a:rPr lang="it-IT" sz="1400" b="1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Tolleranze costruttive</a:t>
                      </a:r>
                      <a:r>
                        <a:rPr lang="it-IT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estensione delle tolleranze costruttive (ora 2% per violazioni di distacchi, distanze </a:t>
                      </a:r>
                      <a:r>
                        <a:rPr lang="it-IT" sz="1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etcc</a:t>
                      </a:r>
                      <a:r>
                        <a:rPr lang="it-IT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anche ad altri casi  (es. irregolarità geometriche, modifiche alle finiture di minima entità).</a:t>
                      </a:r>
                    </a:p>
                  </a:txBody>
                  <a:tcPr/>
                </a:tc>
              </a:tr>
              <a:tr h="382188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Proroga straordinaria titoli edilizi: </a:t>
                      </a:r>
                      <a:r>
                        <a:rPr lang="it-IT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proroga di tre anni dei termini di inizio e fine lavori, limitata ai titoli edilizi (</a:t>
                      </a:r>
                      <a:r>
                        <a:rPr lang="it-IT" sz="1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PdC</a:t>
                      </a:r>
                      <a:r>
                        <a:rPr lang="it-IT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SCIA) formatisi entro il 31 dicembre 2020</a:t>
                      </a:r>
                      <a:endParaRPr lang="it-IT" sz="1400" b="1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9658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po 2">
            <a:extLst>
              <a:ext uri="{FF2B5EF4-FFF2-40B4-BE49-F238E27FC236}">
                <a16:creationId xmlns:a16="http://schemas.microsoft.com/office/drawing/2014/main" xmlns="" id="{9ACDD6D3-98A4-44C1-B2EC-6C8E9533C07B}"/>
              </a:ext>
            </a:extLst>
          </p:cNvPr>
          <p:cNvGrpSpPr/>
          <p:nvPr/>
        </p:nvGrpSpPr>
        <p:grpSpPr>
          <a:xfrm>
            <a:off x="7812498" y="128733"/>
            <a:ext cx="1178618" cy="908720"/>
            <a:chOff x="0" y="0"/>
            <a:chExt cx="1536209" cy="1184424"/>
          </a:xfrm>
        </p:grpSpPr>
        <p:grpSp>
          <p:nvGrpSpPr>
            <p:cNvPr id="4" name="Gruppo 3">
              <a:extLst>
                <a:ext uri="{FF2B5EF4-FFF2-40B4-BE49-F238E27FC236}">
                  <a16:creationId xmlns:a16="http://schemas.microsoft.com/office/drawing/2014/main" xmlns="" id="{5F4A7D35-A117-4BF8-887A-288442818900}"/>
                </a:ext>
              </a:extLst>
            </p:cNvPr>
            <p:cNvGrpSpPr/>
            <p:nvPr/>
          </p:nvGrpSpPr>
          <p:grpSpPr>
            <a:xfrm>
              <a:off x="0" y="0"/>
              <a:ext cx="703649" cy="743321"/>
              <a:chOff x="457200" y="3315983"/>
              <a:chExt cx="838182" cy="885439"/>
            </a:xfrm>
          </p:grpSpPr>
          <p:sp>
            <p:nvSpPr>
              <p:cNvPr id="10" name="Ovale 9">
                <a:extLst>
                  <a:ext uri="{FF2B5EF4-FFF2-40B4-BE49-F238E27FC236}">
                    <a16:creationId xmlns:a16="http://schemas.microsoft.com/office/drawing/2014/main" xmlns="" id="{85C4FF69-8D5F-49F1-8AB5-4396AA159E71}"/>
                  </a:ext>
                </a:extLst>
              </p:cNvPr>
              <p:cNvSpPr/>
              <p:nvPr/>
            </p:nvSpPr>
            <p:spPr>
              <a:xfrm>
                <a:off x="457200" y="3318928"/>
                <a:ext cx="360040" cy="360000"/>
              </a:xfrm>
              <a:prstGeom prst="ellipse">
                <a:avLst/>
              </a:prstGeom>
              <a:solidFill>
                <a:srgbClr val="6679B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1" name="Ovale 10">
                <a:extLst>
                  <a:ext uri="{FF2B5EF4-FFF2-40B4-BE49-F238E27FC236}">
                    <a16:creationId xmlns:a16="http://schemas.microsoft.com/office/drawing/2014/main" xmlns="" id="{0392B459-F0DC-4756-99FD-951AEE875152}"/>
                  </a:ext>
                </a:extLst>
              </p:cNvPr>
              <p:cNvSpPr/>
              <p:nvPr/>
            </p:nvSpPr>
            <p:spPr>
              <a:xfrm>
                <a:off x="935342" y="3315983"/>
                <a:ext cx="360040" cy="359999"/>
              </a:xfrm>
              <a:prstGeom prst="ellipse">
                <a:avLst/>
              </a:prstGeom>
              <a:solidFill>
                <a:srgbClr val="ABD03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2" name="Ovale 11">
                <a:extLst>
                  <a:ext uri="{FF2B5EF4-FFF2-40B4-BE49-F238E27FC236}">
                    <a16:creationId xmlns:a16="http://schemas.microsoft.com/office/drawing/2014/main" xmlns="" id="{8D9E7C7A-94F8-4D67-A43F-996EA0C0D13E}"/>
                  </a:ext>
                </a:extLst>
              </p:cNvPr>
              <p:cNvSpPr/>
              <p:nvPr/>
            </p:nvSpPr>
            <p:spPr>
              <a:xfrm>
                <a:off x="457200" y="3841422"/>
                <a:ext cx="360040" cy="360000"/>
              </a:xfrm>
              <a:prstGeom prst="ellipse">
                <a:avLst/>
              </a:prstGeom>
              <a:solidFill>
                <a:srgbClr val="FDB91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3" name="Ovale 12">
                <a:extLst>
                  <a:ext uri="{FF2B5EF4-FFF2-40B4-BE49-F238E27FC236}">
                    <a16:creationId xmlns:a16="http://schemas.microsoft.com/office/drawing/2014/main" xmlns="" id="{A2F339BD-6F1C-41C4-BEF3-CA52D6024C44}"/>
                  </a:ext>
                </a:extLst>
              </p:cNvPr>
              <p:cNvSpPr/>
              <p:nvPr/>
            </p:nvSpPr>
            <p:spPr>
              <a:xfrm>
                <a:off x="935342" y="3841422"/>
                <a:ext cx="360040" cy="360000"/>
              </a:xfrm>
              <a:prstGeom prst="ellipse">
                <a:avLst/>
              </a:prstGeom>
              <a:solidFill>
                <a:srgbClr val="20ABA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  <p:grpSp>
          <p:nvGrpSpPr>
            <p:cNvPr id="5" name="Gruppo 4">
              <a:extLst>
                <a:ext uri="{FF2B5EF4-FFF2-40B4-BE49-F238E27FC236}">
                  <a16:creationId xmlns:a16="http://schemas.microsoft.com/office/drawing/2014/main" xmlns="" id="{E763A926-8267-4F9D-B828-D0B86DB7A121}"/>
                </a:ext>
              </a:extLst>
            </p:cNvPr>
            <p:cNvGrpSpPr/>
            <p:nvPr/>
          </p:nvGrpSpPr>
          <p:grpSpPr>
            <a:xfrm>
              <a:off x="832560" y="441103"/>
              <a:ext cx="703649" cy="743321"/>
              <a:chOff x="457200" y="3315983"/>
              <a:chExt cx="838182" cy="885439"/>
            </a:xfrm>
          </p:grpSpPr>
          <p:sp>
            <p:nvSpPr>
              <p:cNvPr id="6" name="Ovale 5">
                <a:extLst>
                  <a:ext uri="{FF2B5EF4-FFF2-40B4-BE49-F238E27FC236}">
                    <a16:creationId xmlns:a16="http://schemas.microsoft.com/office/drawing/2014/main" xmlns="" id="{DABA009A-1FCE-447B-863C-67153113BD46}"/>
                  </a:ext>
                </a:extLst>
              </p:cNvPr>
              <p:cNvSpPr/>
              <p:nvPr/>
            </p:nvSpPr>
            <p:spPr>
              <a:xfrm>
                <a:off x="457200" y="3318928"/>
                <a:ext cx="360040" cy="360000"/>
              </a:xfrm>
              <a:prstGeom prst="ellipse">
                <a:avLst/>
              </a:prstGeom>
              <a:solidFill>
                <a:srgbClr val="6679B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7" name="Ovale 6">
                <a:extLst>
                  <a:ext uri="{FF2B5EF4-FFF2-40B4-BE49-F238E27FC236}">
                    <a16:creationId xmlns:a16="http://schemas.microsoft.com/office/drawing/2014/main" xmlns="" id="{3BCA9574-C649-4709-A61A-2770CA99BBF9}"/>
                  </a:ext>
                </a:extLst>
              </p:cNvPr>
              <p:cNvSpPr/>
              <p:nvPr/>
            </p:nvSpPr>
            <p:spPr>
              <a:xfrm>
                <a:off x="935342" y="3315983"/>
                <a:ext cx="360040" cy="360000"/>
              </a:xfrm>
              <a:prstGeom prst="ellipse">
                <a:avLst/>
              </a:prstGeom>
              <a:solidFill>
                <a:srgbClr val="ABD03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8" name="Ovale 7">
                <a:extLst>
                  <a:ext uri="{FF2B5EF4-FFF2-40B4-BE49-F238E27FC236}">
                    <a16:creationId xmlns:a16="http://schemas.microsoft.com/office/drawing/2014/main" xmlns="" id="{C65CC3A1-26B6-4B7F-A291-11FB26954838}"/>
                  </a:ext>
                </a:extLst>
              </p:cNvPr>
              <p:cNvSpPr/>
              <p:nvPr/>
            </p:nvSpPr>
            <p:spPr>
              <a:xfrm>
                <a:off x="457200" y="3841422"/>
                <a:ext cx="360040" cy="360000"/>
              </a:xfrm>
              <a:prstGeom prst="ellipse">
                <a:avLst/>
              </a:prstGeom>
              <a:solidFill>
                <a:srgbClr val="FDB91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9" name="Ovale 8">
                <a:extLst>
                  <a:ext uri="{FF2B5EF4-FFF2-40B4-BE49-F238E27FC236}">
                    <a16:creationId xmlns:a16="http://schemas.microsoft.com/office/drawing/2014/main" xmlns="" id="{C5445838-C79F-4C2C-9436-6FC0D41464D4}"/>
                  </a:ext>
                </a:extLst>
              </p:cNvPr>
              <p:cNvSpPr/>
              <p:nvPr/>
            </p:nvSpPr>
            <p:spPr>
              <a:xfrm>
                <a:off x="935342" y="3841422"/>
                <a:ext cx="360040" cy="360000"/>
              </a:xfrm>
              <a:prstGeom prst="ellipse">
                <a:avLst/>
              </a:prstGeom>
              <a:solidFill>
                <a:srgbClr val="20ABA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</p:grpSp>
      <p:sp>
        <p:nvSpPr>
          <p:cNvPr id="17" name="Rettangolo 16"/>
          <p:cNvSpPr/>
          <p:nvPr/>
        </p:nvSpPr>
        <p:spPr>
          <a:xfrm>
            <a:off x="179512" y="165637"/>
            <a:ext cx="88569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b="1" cap="all" spc="200" dirty="0" smtClean="0">
                <a:solidFill>
                  <a:srgbClr val="20ABAD"/>
                </a:solidFill>
                <a:latin typeface="+mj-lt"/>
                <a:ea typeface="+mj-ea"/>
                <a:cs typeface="+mj-cs"/>
              </a:rPr>
              <a:t>semplificazioni: le richieste delle Regioni</a:t>
            </a:r>
            <a:endParaRPr lang="it-IT" sz="2400" b="1" cap="all" spc="200" dirty="0">
              <a:solidFill>
                <a:srgbClr val="20ABAD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CasellaDiTesto 17"/>
          <p:cNvSpPr txBox="1"/>
          <p:nvPr/>
        </p:nvSpPr>
        <p:spPr>
          <a:xfrm>
            <a:off x="-89320" y="396469"/>
            <a:ext cx="10421960" cy="8340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it-IT" b="1" i="1" dirty="0" smtClean="0"/>
          </a:p>
          <a:p>
            <a:pPr algn="ctr"/>
            <a:r>
              <a:rPr lang="it-IT" b="1" i="1" dirty="0" smtClean="0"/>
              <a:t>Conferenza </a:t>
            </a:r>
            <a:r>
              <a:rPr lang="it-IT" b="1" i="1" dirty="0"/>
              <a:t>delle Regioni del 18 giugno 2020 </a:t>
            </a:r>
            <a:endParaRPr lang="it-IT" b="1" i="1" dirty="0" smtClean="0"/>
          </a:p>
          <a:p>
            <a:pPr algn="ctr"/>
            <a:endParaRPr lang="it-IT" b="1" i="1" dirty="0"/>
          </a:p>
          <a:p>
            <a:pPr algn="ctr"/>
            <a:endParaRPr lang="it-IT" b="1" i="1" dirty="0" smtClean="0"/>
          </a:p>
          <a:p>
            <a:pPr algn="ctr"/>
            <a:endParaRPr lang="it-IT" b="1" i="1" dirty="0"/>
          </a:p>
          <a:p>
            <a:pPr algn="ctr"/>
            <a:endParaRPr lang="it-IT" b="1" i="1" dirty="0" smtClean="0"/>
          </a:p>
          <a:p>
            <a:pPr algn="ctr"/>
            <a:endParaRPr lang="it-IT" b="1" i="1" dirty="0"/>
          </a:p>
          <a:p>
            <a:pPr algn="ctr"/>
            <a:endParaRPr lang="it-IT" b="1" i="1" dirty="0" smtClean="0"/>
          </a:p>
          <a:p>
            <a:pPr algn="ctr"/>
            <a:endParaRPr lang="it-IT" b="1" i="1" dirty="0"/>
          </a:p>
          <a:p>
            <a:pPr algn="ctr"/>
            <a:endParaRPr lang="it-IT" b="1" i="1" dirty="0" smtClean="0"/>
          </a:p>
          <a:p>
            <a:pPr algn="ctr"/>
            <a:endParaRPr lang="it-IT" b="1" i="1" dirty="0"/>
          </a:p>
          <a:p>
            <a:pPr algn="ctr"/>
            <a:endParaRPr lang="it-IT" b="1" i="1" dirty="0" smtClean="0"/>
          </a:p>
          <a:p>
            <a:pPr algn="ctr"/>
            <a:endParaRPr lang="it-IT" b="1" i="1" dirty="0"/>
          </a:p>
          <a:p>
            <a:pPr algn="ctr"/>
            <a:endParaRPr lang="it-IT" b="1" i="1" dirty="0" smtClean="0"/>
          </a:p>
          <a:p>
            <a:pPr algn="ctr"/>
            <a:endParaRPr lang="it-IT" b="1" i="1" dirty="0"/>
          </a:p>
          <a:p>
            <a:pPr algn="ctr"/>
            <a:endParaRPr lang="it-IT" b="1" i="1" dirty="0" smtClean="0"/>
          </a:p>
          <a:p>
            <a:pPr algn="ctr"/>
            <a:endParaRPr lang="it-IT" b="1" i="1" dirty="0"/>
          </a:p>
          <a:p>
            <a:pPr algn="ctr"/>
            <a:endParaRPr lang="it-IT" b="1" i="1" dirty="0" smtClean="0"/>
          </a:p>
          <a:p>
            <a:pPr algn="ctr"/>
            <a:endParaRPr lang="it-IT" b="1" i="1" dirty="0"/>
          </a:p>
          <a:p>
            <a:pPr algn="ctr"/>
            <a:endParaRPr lang="it-IT" b="1" i="1" dirty="0" smtClean="0"/>
          </a:p>
          <a:p>
            <a:pPr algn="ctr"/>
            <a:endParaRPr lang="it-IT" b="1" i="1" dirty="0"/>
          </a:p>
          <a:p>
            <a:pPr algn="ctr"/>
            <a:endParaRPr lang="it-IT" b="1" i="1" dirty="0" smtClean="0"/>
          </a:p>
          <a:p>
            <a:pPr algn="ctr"/>
            <a:endParaRPr lang="it-IT" b="1" i="1" dirty="0"/>
          </a:p>
          <a:p>
            <a:pPr algn="ctr"/>
            <a:endParaRPr lang="it-IT" b="1" i="1" dirty="0" smtClean="0"/>
          </a:p>
          <a:p>
            <a:pPr algn="ctr"/>
            <a:endParaRPr lang="it-IT" b="1" i="1" dirty="0"/>
          </a:p>
          <a:p>
            <a:pPr algn="ctr"/>
            <a:endParaRPr lang="it-IT" b="1" i="1" dirty="0" smtClean="0"/>
          </a:p>
          <a:p>
            <a:pPr algn="ctr"/>
            <a:endParaRPr lang="it-IT" sz="1600" dirty="0"/>
          </a:p>
          <a:p>
            <a:endParaRPr lang="it-IT" dirty="0"/>
          </a:p>
          <a:p>
            <a:endParaRPr lang="it-IT" dirty="0"/>
          </a:p>
        </p:txBody>
      </p:sp>
      <p:graphicFrame>
        <p:nvGraphicFramePr>
          <p:cNvPr id="22" name="Diagramma 21"/>
          <p:cNvGraphicFramePr/>
          <p:nvPr>
            <p:extLst>
              <p:ext uri="{D42A27DB-BD31-4B8C-83A1-F6EECF244321}">
                <p14:modId xmlns:p14="http://schemas.microsoft.com/office/powerpoint/2010/main" val="146488259"/>
              </p:ext>
            </p:extLst>
          </p:nvPr>
        </p:nvGraphicFramePr>
        <p:xfrm>
          <a:off x="0" y="1268760"/>
          <a:ext cx="9120158" cy="5589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69963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Art. 3 lotta alla criminalità per il settore privato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Antimafia volontaria anche per i privati</a:t>
            </a:r>
          </a:p>
          <a:p>
            <a:endParaRPr lang="it-IT" dirty="0"/>
          </a:p>
          <a:p>
            <a:r>
              <a:rPr lang="it-IT" dirty="0" smtClean="0"/>
              <a:t>Protocolli di legalità Ministero interno associazioni di categoria -</a:t>
            </a:r>
            <a:r>
              <a:rPr lang="it-IT" dirty="0" smtClean="0">
                <a:sym typeface="Wingdings" panose="05000000000000000000" pitchFamily="2" charset="2"/>
              </a:rPr>
              <a:t> ruolo associativo essenziale!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056566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Semplificazioni amministrative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Art. 13 -&gt; Sino al 31 dicembre 2021 la conferenza dei servizi semplificata (tutti i pareri entro 60gg compresi quelli </a:t>
            </a:r>
            <a:r>
              <a:rPr lang="it-IT" dirty="0" err="1" smtClean="0"/>
              <a:t>paesaggisitici</a:t>
            </a:r>
            <a:r>
              <a:rPr lang="it-IT" dirty="0" smtClean="0"/>
              <a:t>)</a:t>
            </a:r>
          </a:p>
          <a:p>
            <a:r>
              <a:rPr lang="it-IT" dirty="0" smtClean="0"/>
              <a:t>Art. 12 -&gt; modifica alla legge 241 &gt; inefficacia per pareri, autorizzazioni, nulla osta adottati dopo la formazione del </a:t>
            </a:r>
            <a:r>
              <a:rPr lang="it-IT" smtClean="0"/>
              <a:t>silenzio assenso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472160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44624"/>
            <a:ext cx="8229600" cy="1143000"/>
          </a:xfrm>
        </p:spPr>
        <p:txBody>
          <a:bodyPr>
            <a:normAutofit/>
          </a:bodyPr>
          <a:lstStyle/>
          <a:p>
            <a:r>
              <a:rPr lang="it-IT" sz="2400" b="1" cap="all" spc="200" dirty="0">
                <a:solidFill>
                  <a:srgbClr val="20ABAD"/>
                </a:solidFill>
              </a:rPr>
              <a:t>Le semplificazioni </a:t>
            </a:r>
            <a:br>
              <a:rPr lang="it-IT" sz="2400" b="1" cap="all" spc="200" dirty="0">
                <a:solidFill>
                  <a:srgbClr val="20ABAD"/>
                </a:solidFill>
              </a:rPr>
            </a:br>
            <a:r>
              <a:rPr lang="it-IT" sz="2400" b="1" cap="all" spc="200" dirty="0">
                <a:solidFill>
                  <a:srgbClr val="20ABAD"/>
                </a:solidFill>
              </a:rPr>
              <a:t>in materia ambientale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79512" y="1124744"/>
            <a:ext cx="4344786" cy="1050131"/>
          </a:xfrm>
          <a:solidFill>
            <a:srgbClr val="FFC000"/>
          </a:solidFill>
        </p:spPr>
        <p:txBody>
          <a:bodyPr>
            <a:noAutofit/>
          </a:bodyPr>
          <a:lstStyle/>
          <a:p>
            <a:pPr algn="ctr"/>
            <a:r>
              <a:rPr lang="it-IT" sz="1800" spc="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Interventi e opere </a:t>
            </a:r>
          </a:p>
          <a:p>
            <a:pPr algn="ctr"/>
            <a:r>
              <a:rPr lang="it-IT" sz="1800" spc="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nei siti oggetto di bonifica</a:t>
            </a:r>
          </a:p>
          <a:p>
            <a:pPr algn="ctr"/>
            <a:r>
              <a:rPr lang="it-IT" sz="1800" spc="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(art. 52)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174650" y="2174874"/>
            <a:ext cx="4322738" cy="449448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dirty="0" smtClean="0"/>
              <a:t>	</a:t>
            </a:r>
          </a:p>
          <a:p>
            <a:pPr marL="0" indent="0" algn="just">
              <a:buNone/>
            </a:pPr>
            <a:r>
              <a:rPr lang="it-IT" dirty="0" smtClean="0"/>
              <a:t>                    </a:t>
            </a:r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endParaRPr lang="it-IT" dirty="0" smtClean="0"/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endParaRPr lang="it-IT" dirty="0" smtClean="0"/>
          </a:p>
          <a:p>
            <a:pPr marL="0" indent="0" algn="just">
              <a:buNone/>
            </a:pPr>
            <a:endParaRPr lang="it-IT" dirty="0" smtClean="0"/>
          </a:p>
          <a:p>
            <a:pPr marL="0" indent="0" algn="just">
              <a:buNone/>
            </a:pPr>
            <a:endParaRPr lang="it-IT" dirty="0"/>
          </a:p>
          <a:p>
            <a:endParaRPr lang="it-IT" dirty="0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9412" y="2214663"/>
            <a:ext cx="4387084" cy="445469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IT" sz="1300" dirty="0" smtClean="0"/>
          </a:p>
          <a:p>
            <a:pPr marL="0" indent="0">
              <a:buNone/>
            </a:pPr>
            <a:endParaRPr lang="it-IT" sz="1300" dirty="0"/>
          </a:p>
          <a:p>
            <a:pPr marL="0" indent="0">
              <a:buNone/>
            </a:pPr>
            <a:endParaRPr lang="it-IT" sz="1300" dirty="0" smtClean="0"/>
          </a:p>
          <a:p>
            <a:pPr marL="0" indent="0">
              <a:buNone/>
            </a:pPr>
            <a:endParaRPr lang="it-IT" sz="1300" dirty="0"/>
          </a:p>
          <a:p>
            <a:endParaRPr lang="it-IT" sz="1300" dirty="0" smtClean="0"/>
          </a:p>
          <a:p>
            <a:endParaRPr lang="it-IT" sz="1300" dirty="0"/>
          </a:p>
          <a:p>
            <a:endParaRPr lang="it-IT" sz="1300" dirty="0" smtClean="0"/>
          </a:p>
          <a:p>
            <a:endParaRPr lang="it-IT" sz="1300" dirty="0"/>
          </a:p>
          <a:p>
            <a:endParaRPr lang="it-IT" sz="1300" dirty="0" smtClean="0"/>
          </a:p>
        </p:txBody>
      </p:sp>
      <p:sp>
        <p:nvSpPr>
          <p:cNvPr id="7" name="Segnaposto testo 2"/>
          <p:cNvSpPr txBox="1">
            <a:spLocks/>
          </p:cNvSpPr>
          <p:nvPr/>
        </p:nvSpPr>
        <p:spPr>
          <a:xfrm>
            <a:off x="4649788" y="1124744"/>
            <a:ext cx="4317876" cy="1050131"/>
          </a:xfrm>
          <a:prstGeom prst="rect">
            <a:avLst/>
          </a:prstGeom>
          <a:solidFill>
            <a:schemeClr val="accent1"/>
          </a:solidFill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800" spc="2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Semplificazioni e snellimenti </a:t>
            </a:r>
          </a:p>
          <a:p>
            <a:pPr algn="ctr"/>
            <a:r>
              <a:rPr lang="it-IT" sz="1800" spc="2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per le bonifiche nei SIN</a:t>
            </a:r>
          </a:p>
          <a:p>
            <a:pPr algn="ctr"/>
            <a:r>
              <a:rPr lang="it-IT" sz="1800" spc="2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(art. </a:t>
            </a:r>
            <a:r>
              <a:rPr lang="it-IT" sz="1800" spc="20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53)</a:t>
            </a:r>
            <a:endParaRPr lang="it-IT" sz="1800" spc="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87" y="2402814"/>
            <a:ext cx="67151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87" y="3490638"/>
            <a:ext cx="62865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87" y="4522978"/>
            <a:ext cx="62865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ttangolo 10"/>
          <p:cNvSpPr/>
          <p:nvPr/>
        </p:nvSpPr>
        <p:spPr>
          <a:xfrm>
            <a:off x="983035" y="2222320"/>
            <a:ext cx="3528392" cy="1062664"/>
          </a:xfrm>
          <a:prstGeom prst="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it-IT" sz="1200" b="1" dirty="0" smtClean="0">
                <a:solidFill>
                  <a:schemeClr val="tx1"/>
                </a:solidFill>
              </a:rPr>
              <a:t>Cosa</a:t>
            </a:r>
            <a:r>
              <a:rPr lang="it-IT" sz="1200" dirty="0" smtClean="0">
                <a:solidFill>
                  <a:schemeClr val="tx1"/>
                </a:solidFill>
              </a:rPr>
              <a:t>: </a:t>
            </a:r>
            <a:r>
              <a:rPr lang="it-IT" sz="1200" b="1" dirty="0" smtClean="0">
                <a:solidFill>
                  <a:schemeClr val="tx1"/>
                </a:solidFill>
              </a:rPr>
              <a:t>procedura semplificata </a:t>
            </a:r>
            <a:r>
              <a:rPr lang="it-IT" sz="1200" dirty="0" smtClean="0">
                <a:solidFill>
                  <a:schemeClr val="tx1"/>
                </a:solidFill>
              </a:rPr>
              <a:t>per favorire la </a:t>
            </a:r>
            <a:r>
              <a:rPr lang="it-IT" sz="1200" b="1" dirty="0" smtClean="0">
                <a:solidFill>
                  <a:schemeClr val="tx1"/>
                </a:solidFill>
              </a:rPr>
              <a:t>realizzazione</a:t>
            </a:r>
            <a:r>
              <a:rPr lang="it-IT" sz="1200" dirty="0" smtClean="0">
                <a:solidFill>
                  <a:schemeClr val="tx1"/>
                </a:solidFill>
              </a:rPr>
              <a:t> di </a:t>
            </a:r>
            <a:r>
              <a:rPr lang="it-IT" sz="1200" dirty="0">
                <a:solidFill>
                  <a:schemeClr val="tx1"/>
                </a:solidFill>
              </a:rPr>
              <a:t>determinate </a:t>
            </a:r>
            <a:r>
              <a:rPr lang="it-IT" sz="1200" b="1" dirty="0" smtClean="0">
                <a:solidFill>
                  <a:schemeClr val="tx1"/>
                </a:solidFill>
              </a:rPr>
              <a:t>opere/interventi</a:t>
            </a:r>
            <a:r>
              <a:rPr lang="it-IT" sz="1200" dirty="0" smtClean="0">
                <a:solidFill>
                  <a:schemeClr val="tx1"/>
                </a:solidFill>
              </a:rPr>
              <a:t> </a:t>
            </a:r>
            <a:r>
              <a:rPr lang="it-IT" sz="1200" dirty="0">
                <a:solidFill>
                  <a:schemeClr val="tx1"/>
                </a:solidFill>
              </a:rPr>
              <a:t>nelle aree che, anche se non direttamente oggetto di interventi bonifica, rientrano però all’interno del perimetro di siti da bonificare.</a:t>
            </a:r>
          </a:p>
        </p:txBody>
      </p:sp>
      <p:sp>
        <p:nvSpPr>
          <p:cNvPr id="19" name="Rettangolo 18"/>
          <p:cNvSpPr/>
          <p:nvPr/>
        </p:nvSpPr>
        <p:spPr>
          <a:xfrm>
            <a:off x="995906" y="4464331"/>
            <a:ext cx="3528392" cy="774520"/>
          </a:xfrm>
          <a:prstGeom prst="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it-IT" sz="1200" b="1" dirty="0" smtClean="0">
                <a:solidFill>
                  <a:schemeClr val="tx1"/>
                </a:solidFill>
              </a:rPr>
              <a:t>Come:</a:t>
            </a:r>
            <a:r>
              <a:rPr lang="it-IT" sz="1200" dirty="0" smtClean="0">
                <a:solidFill>
                  <a:schemeClr val="tx1"/>
                </a:solidFill>
              </a:rPr>
              <a:t> </a:t>
            </a:r>
            <a:r>
              <a:rPr lang="it-IT" sz="1200" b="1" dirty="0" smtClean="0">
                <a:solidFill>
                  <a:schemeClr val="tx1"/>
                </a:solidFill>
              </a:rPr>
              <a:t>ampliato</a:t>
            </a:r>
            <a:r>
              <a:rPr lang="it-IT" sz="1200" dirty="0" smtClean="0">
                <a:solidFill>
                  <a:schemeClr val="tx1"/>
                </a:solidFill>
              </a:rPr>
              <a:t> l’ambito di applicazione misure contenute nell’art. 34 del </a:t>
            </a:r>
            <a:r>
              <a:rPr lang="it-IT" sz="1200" dirty="0" err="1" smtClean="0">
                <a:solidFill>
                  <a:schemeClr val="tx1"/>
                </a:solidFill>
              </a:rPr>
              <a:t>d.l.</a:t>
            </a:r>
            <a:r>
              <a:rPr lang="it-IT" sz="1200" dirty="0" smtClean="0">
                <a:solidFill>
                  <a:schemeClr val="tx1"/>
                </a:solidFill>
              </a:rPr>
              <a:t> 133/2014 e introdotto </a:t>
            </a:r>
            <a:r>
              <a:rPr lang="it-IT" sz="1200" b="1" dirty="0" smtClean="0">
                <a:solidFill>
                  <a:schemeClr val="tx1"/>
                </a:solidFill>
              </a:rPr>
              <a:t>potere surrogatorio </a:t>
            </a:r>
            <a:r>
              <a:rPr lang="it-IT" sz="1200" dirty="0" smtClean="0">
                <a:solidFill>
                  <a:schemeClr val="tx1"/>
                </a:solidFill>
              </a:rPr>
              <a:t>ad ISPRA se ARPA non adempie.</a:t>
            </a:r>
            <a:endParaRPr lang="it-IT" sz="1200" dirty="0">
              <a:solidFill>
                <a:schemeClr val="tx1"/>
              </a:solidFill>
            </a:endParaRPr>
          </a:p>
        </p:txBody>
      </p:sp>
      <p:sp>
        <p:nvSpPr>
          <p:cNvPr id="20" name="Rettangolo 19"/>
          <p:cNvSpPr/>
          <p:nvPr/>
        </p:nvSpPr>
        <p:spPr>
          <a:xfrm>
            <a:off x="983035" y="3429000"/>
            <a:ext cx="3528392" cy="914400"/>
          </a:xfrm>
          <a:prstGeom prst="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it-IT" sz="1200" b="1" dirty="0" smtClean="0">
                <a:solidFill>
                  <a:schemeClr val="tx1"/>
                </a:solidFill>
              </a:rPr>
              <a:t>Perché: </a:t>
            </a:r>
            <a:r>
              <a:rPr lang="it-IT" sz="1200" dirty="0">
                <a:solidFill>
                  <a:schemeClr val="tx1"/>
                </a:solidFill>
              </a:rPr>
              <a:t>p</a:t>
            </a:r>
            <a:r>
              <a:rPr lang="it-IT" sz="1200" dirty="0" smtClean="0">
                <a:solidFill>
                  <a:schemeClr val="tx1"/>
                </a:solidFill>
              </a:rPr>
              <a:t>er </a:t>
            </a:r>
            <a:r>
              <a:rPr lang="it-IT" sz="1200" b="1" dirty="0" smtClean="0">
                <a:solidFill>
                  <a:schemeClr val="tx1"/>
                </a:solidFill>
              </a:rPr>
              <a:t>promuovere</a:t>
            </a:r>
            <a:r>
              <a:rPr lang="it-IT" sz="1200" dirty="0" smtClean="0">
                <a:solidFill>
                  <a:schemeClr val="tx1"/>
                </a:solidFill>
              </a:rPr>
              <a:t> </a:t>
            </a:r>
            <a:r>
              <a:rPr lang="it-IT" sz="1200" dirty="0">
                <a:solidFill>
                  <a:schemeClr val="tx1"/>
                </a:solidFill>
              </a:rPr>
              <a:t>una </a:t>
            </a:r>
            <a:r>
              <a:rPr lang="it-IT" sz="1200" b="1" dirty="0">
                <a:solidFill>
                  <a:schemeClr val="tx1"/>
                </a:solidFill>
              </a:rPr>
              <a:t>rivitalizzazione</a:t>
            </a:r>
            <a:r>
              <a:rPr lang="it-IT" sz="1200" dirty="0">
                <a:solidFill>
                  <a:schemeClr val="tx1"/>
                </a:solidFill>
              </a:rPr>
              <a:t> </a:t>
            </a:r>
            <a:r>
              <a:rPr lang="it-IT" sz="1200" b="1" dirty="0">
                <a:solidFill>
                  <a:schemeClr val="tx1"/>
                </a:solidFill>
              </a:rPr>
              <a:t>economica</a:t>
            </a:r>
            <a:r>
              <a:rPr lang="it-IT" sz="1200" dirty="0">
                <a:solidFill>
                  <a:schemeClr val="tx1"/>
                </a:solidFill>
              </a:rPr>
              <a:t> delle aree interessate, dando nuovo impulso al processo di bonifica dei siti contaminati. </a:t>
            </a:r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435" y="5611548"/>
            <a:ext cx="7016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Rettangolo 21"/>
          <p:cNvSpPr/>
          <p:nvPr/>
        </p:nvSpPr>
        <p:spPr>
          <a:xfrm>
            <a:off x="991623" y="5425528"/>
            <a:ext cx="3528392" cy="972753"/>
          </a:xfrm>
          <a:prstGeom prst="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200" dirty="0" smtClean="0">
                <a:solidFill>
                  <a:schemeClr val="tx1"/>
                </a:solidFill>
              </a:rPr>
              <a:t>Procedura ancora </a:t>
            </a:r>
            <a:r>
              <a:rPr lang="it-IT" sz="1200" b="1" dirty="0" smtClean="0">
                <a:solidFill>
                  <a:schemeClr val="tx1"/>
                </a:solidFill>
              </a:rPr>
              <a:t>complessa</a:t>
            </a:r>
            <a:r>
              <a:rPr lang="it-IT" sz="1200" dirty="0" smtClean="0">
                <a:solidFill>
                  <a:schemeClr val="tx1"/>
                </a:solidFill>
              </a:rPr>
              <a:t> e rischio di un </a:t>
            </a:r>
            <a:r>
              <a:rPr lang="it-IT" sz="1200" b="1" dirty="0" smtClean="0">
                <a:solidFill>
                  <a:schemeClr val="tx1"/>
                </a:solidFill>
              </a:rPr>
              <a:t>allungamento dei termini </a:t>
            </a:r>
            <a:r>
              <a:rPr lang="it-IT" sz="1200" dirty="0" smtClean="0">
                <a:solidFill>
                  <a:schemeClr val="tx1"/>
                </a:solidFill>
              </a:rPr>
              <a:t>(es. rinvio a successivi decreti e provvedimenti regionali)</a:t>
            </a:r>
            <a:r>
              <a:rPr lang="it-IT" sz="1200" b="1" dirty="0">
                <a:solidFill>
                  <a:schemeClr val="tx1"/>
                </a:solidFill>
              </a:rPr>
              <a:t>.</a:t>
            </a:r>
            <a:endParaRPr lang="it-IT" sz="1200" b="1" dirty="0" smtClean="0">
              <a:solidFill>
                <a:schemeClr val="tx1"/>
              </a:solidFill>
            </a:endParaRPr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9788" y="2492896"/>
            <a:ext cx="6699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Rettangolo 11"/>
          <p:cNvSpPr/>
          <p:nvPr/>
        </p:nvSpPr>
        <p:spPr>
          <a:xfrm>
            <a:off x="5394897" y="2234532"/>
            <a:ext cx="3572767" cy="13721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200" b="1" dirty="0">
                <a:solidFill>
                  <a:schemeClr val="tx1"/>
                </a:solidFill>
              </a:rPr>
              <a:t>S</a:t>
            </a:r>
            <a:r>
              <a:rPr lang="it-IT" sz="1200" b="1" dirty="0" smtClean="0">
                <a:solidFill>
                  <a:schemeClr val="tx1"/>
                </a:solidFill>
              </a:rPr>
              <a:t>nellimenti procedurali </a:t>
            </a:r>
            <a:r>
              <a:rPr lang="it-IT" sz="1200" dirty="0" smtClean="0">
                <a:solidFill>
                  <a:schemeClr val="tx1"/>
                </a:solidFill>
              </a:rPr>
              <a:t>per </a:t>
            </a:r>
            <a:r>
              <a:rPr lang="it-IT" sz="1200" dirty="0">
                <a:solidFill>
                  <a:schemeClr val="tx1"/>
                </a:solidFill>
              </a:rPr>
              <a:t>la bonifica dei siti di interesse nazionale (es. accorpamento delle fasi della caratterizzazione e dell’analisi di rischio),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200" b="1" dirty="0" smtClean="0">
                <a:solidFill>
                  <a:schemeClr val="tx1"/>
                </a:solidFill>
              </a:rPr>
              <a:t>Accelerazione</a:t>
            </a:r>
            <a:r>
              <a:rPr lang="it-IT" sz="1200" dirty="0" smtClean="0">
                <a:solidFill>
                  <a:schemeClr val="tx1"/>
                </a:solidFill>
              </a:rPr>
              <a:t> della </a:t>
            </a:r>
            <a:r>
              <a:rPr lang="it-IT" sz="1200" dirty="0">
                <a:solidFill>
                  <a:schemeClr val="tx1"/>
                </a:solidFill>
              </a:rPr>
              <a:t>fase di predisposizione del progetto di bonifica </a:t>
            </a:r>
            <a:r>
              <a:rPr lang="it-IT" sz="1200" dirty="0" smtClean="0">
                <a:solidFill>
                  <a:schemeClr val="tx1"/>
                </a:solidFill>
              </a:rPr>
              <a:t>e </a:t>
            </a:r>
            <a:r>
              <a:rPr lang="it-IT" sz="1200" b="1" dirty="0">
                <a:solidFill>
                  <a:schemeClr val="tx1"/>
                </a:solidFill>
              </a:rPr>
              <a:t>riduzione dei passaggi </a:t>
            </a:r>
            <a:r>
              <a:rPr lang="it-IT" sz="1200" dirty="0">
                <a:solidFill>
                  <a:schemeClr val="tx1"/>
                </a:solidFill>
              </a:rPr>
              <a:t>amministrativi intermedi. </a:t>
            </a:r>
          </a:p>
        </p:txBody>
      </p:sp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1357" y="4149916"/>
            <a:ext cx="6699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" name="Rettangolo 25"/>
          <p:cNvSpPr/>
          <p:nvPr/>
        </p:nvSpPr>
        <p:spPr>
          <a:xfrm>
            <a:off x="5405553" y="3819251"/>
            <a:ext cx="3572767" cy="164208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200" b="1" dirty="0" smtClean="0">
                <a:solidFill>
                  <a:schemeClr val="tx1"/>
                </a:solidFill>
              </a:rPr>
              <a:t>Estesa</a:t>
            </a:r>
            <a:r>
              <a:rPr lang="it-IT" sz="1200" dirty="0" smtClean="0">
                <a:solidFill>
                  <a:schemeClr val="tx1"/>
                </a:solidFill>
              </a:rPr>
              <a:t> anche ai SIN la possibilità per il </a:t>
            </a:r>
            <a:r>
              <a:rPr lang="it-IT" sz="1200" dirty="0">
                <a:solidFill>
                  <a:schemeClr val="tx1"/>
                </a:solidFill>
              </a:rPr>
              <a:t>privato interessato </a:t>
            </a:r>
            <a:r>
              <a:rPr lang="it-IT" sz="1200" dirty="0" smtClean="0">
                <a:solidFill>
                  <a:schemeClr val="tx1"/>
                </a:solidFill>
              </a:rPr>
              <a:t>di </a:t>
            </a:r>
            <a:r>
              <a:rPr lang="it-IT" sz="1200" dirty="0">
                <a:solidFill>
                  <a:schemeClr val="tx1"/>
                </a:solidFill>
              </a:rPr>
              <a:t>effettuare delle </a:t>
            </a:r>
            <a:r>
              <a:rPr lang="it-IT" sz="1200" b="1" dirty="0">
                <a:solidFill>
                  <a:schemeClr val="tx1"/>
                </a:solidFill>
              </a:rPr>
              <a:t>indagini </a:t>
            </a:r>
            <a:r>
              <a:rPr lang="it-IT" sz="1200" b="1" dirty="0" smtClean="0">
                <a:solidFill>
                  <a:schemeClr val="tx1"/>
                </a:solidFill>
              </a:rPr>
              <a:t>preliminari </a:t>
            </a:r>
            <a:r>
              <a:rPr lang="it-IT" sz="1200" dirty="0">
                <a:solidFill>
                  <a:schemeClr val="tx1"/>
                </a:solidFill>
              </a:rPr>
              <a:t>e, solo qualora si riscontri un </a:t>
            </a:r>
            <a:r>
              <a:rPr lang="it-IT" sz="1200" u="sng" dirty="0">
                <a:solidFill>
                  <a:schemeClr val="tx1"/>
                </a:solidFill>
              </a:rPr>
              <a:t>superamento delle concentrazioni soglia di contaminazione (CSC</a:t>
            </a:r>
            <a:r>
              <a:rPr lang="it-IT" sz="1200" dirty="0">
                <a:solidFill>
                  <a:schemeClr val="tx1"/>
                </a:solidFill>
              </a:rPr>
              <a:t>), </a:t>
            </a:r>
            <a:r>
              <a:rPr lang="it-IT" sz="1200" dirty="0" smtClean="0">
                <a:solidFill>
                  <a:schemeClr val="tx1"/>
                </a:solidFill>
              </a:rPr>
              <a:t>si deve procedere </a:t>
            </a:r>
            <a:r>
              <a:rPr lang="it-IT" sz="1200" dirty="0">
                <a:solidFill>
                  <a:schemeClr val="tx1"/>
                </a:solidFill>
              </a:rPr>
              <a:t>alle successive fasi di caratterizzazione, analisi di rischio e redazione del progetto di bonifica.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it-IT" sz="1200" dirty="0">
              <a:solidFill>
                <a:schemeClr val="tx1"/>
              </a:solidFill>
            </a:endParaRPr>
          </a:p>
        </p:txBody>
      </p:sp>
      <p:pic>
        <p:nvPicPr>
          <p:cNvPr id="28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9852" y="5696604"/>
            <a:ext cx="7016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" name="Rettangolo 28"/>
          <p:cNvSpPr/>
          <p:nvPr/>
        </p:nvSpPr>
        <p:spPr>
          <a:xfrm>
            <a:off x="5413236" y="5593971"/>
            <a:ext cx="3565084" cy="804310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200" b="1" dirty="0" smtClean="0">
                <a:solidFill>
                  <a:schemeClr val="tx1"/>
                </a:solidFill>
              </a:rPr>
              <a:t>Manca</a:t>
            </a:r>
            <a:r>
              <a:rPr lang="it-IT" sz="1200" dirty="0" smtClean="0">
                <a:solidFill>
                  <a:schemeClr val="tx1"/>
                </a:solidFill>
              </a:rPr>
              <a:t> la previsione di </a:t>
            </a:r>
            <a:r>
              <a:rPr lang="it-IT" sz="1200" b="1" dirty="0" smtClean="0">
                <a:solidFill>
                  <a:schemeClr val="tx1"/>
                </a:solidFill>
              </a:rPr>
              <a:t>termini perentori </a:t>
            </a:r>
            <a:r>
              <a:rPr lang="it-IT" sz="1200" dirty="0" smtClean="0">
                <a:solidFill>
                  <a:schemeClr val="tx1"/>
                </a:solidFill>
              </a:rPr>
              <a:t>e la possibilità di realizzare </a:t>
            </a:r>
            <a:r>
              <a:rPr lang="it-IT" sz="1200" b="1" dirty="0" smtClean="0">
                <a:solidFill>
                  <a:schemeClr val="tx1"/>
                </a:solidFill>
              </a:rPr>
              <a:t>bonifiche a stralcio.</a:t>
            </a:r>
            <a:endParaRPr lang="it-IT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510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2566</TotalTime>
  <Words>839</Words>
  <Application>Microsoft Office PowerPoint</Application>
  <PresentationFormat>Presentazione su schermo (4:3)</PresentationFormat>
  <Paragraphs>91</Paragraphs>
  <Slides>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7" baseType="lpstr">
      <vt:lpstr>Tema di Office</vt:lpstr>
      <vt:lpstr>Semplificazioni il decreto legge, l’edilizia privata, l’ambiente  e le procedure amministrative</vt:lpstr>
      <vt:lpstr>Presentazione standard di PowerPoint</vt:lpstr>
      <vt:lpstr>Presentazione standard di PowerPoint</vt:lpstr>
      <vt:lpstr>Art. 3 lotta alla criminalità per il settore privato</vt:lpstr>
      <vt:lpstr>Semplificazioni amministrative </vt:lpstr>
      <vt:lpstr>Le semplificazioni  in materia ambientale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Burocrazia libro bianco delle  semplificazioni amministrative</dc:title>
  <dc:creator>Zaccagnini Francesca</dc:creator>
  <cp:lastModifiedBy>Cruciani Marcello</cp:lastModifiedBy>
  <cp:revision>208</cp:revision>
  <cp:lastPrinted>2019-09-25T15:48:37Z</cp:lastPrinted>
  <dcterms:created xsi:type="dcterms:W3CDTF">2019-05-22T09:44:07Z</dcterms:created>
  <dcterms:modified xsi:type="dcterms:W3CDTF">2020-07-22T08:42:06Z</dcterms:modified>
</cp:coreProperties>
</file>